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Railey" charset="1" panose="00000000000000000000"/>
      <p:regular r:id="rId16"/>
    </p:embeddedFont>
    <p:embeddedFont>
      <p:font typeface="Sniglet" charset="1" panose="0407050503010002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5.pn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2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70023" y="1028700"/>
            <a:ext cx="5188678" cy="6960775"/>
          </a:xfrm>
          <a:custGeom>
            <a:avLst/>
            <a:gdLst/>
            <a:ahLst/>
            <a:cxnLst/>
            <a:rect r="r" b="b" t="t" l="l"/>
            <a:pathLst>
              <a:path h="6960775" w="5188678">
                <a:moveTo>
                  <a:pt x="0" y="0"/>
                </a:moveTo>
                <a:lnTo>
                  <a:pt x="5188678" y="0"/>
                </a:lnTo>
                <a:lnTo>
                  <a:pt x="5188678" y="6960775"/>
                </a:lnTo>
                <a:lnTo>
                  <a:pt x="0" y="696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5143500"/>
            <a:ext cx="3590163" cy="4114800"/>
          </a:xfrm>
          <a:custGeom>
            <a:avLst/>
            <a:gdLst/>
            <a:ahLst/>
            <a:cxnLst/>
            <a:rect r="r" b="b" t="t" l="l"/>
            <a:pathLst>
              <a:path h="4114800" w="3590163">
                <a:moveTo>
                  <a:pt x="0" y="0"/>
                </a:moveTo>
                <a:lnTo>
                  <a:pt x="3590163" y="0"/>
                </a:lnTo>
                <a:lnTo>
                  <a:pt x="35901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040607" y="1542760"/>
            <a:ext cx="3739383" cy="4748423"/>
          </a:xfrm>
          <a:custGeom>
            <a:avLst/>
            <a:gdLst/>
            <a:ahLst/>
            <a:cxnLst/>
            <a:rect r="r" b="b" t="t" l="l"/>
            <a:pathLst>
              <a:path h="4748423" w="3739383">
                <a:moveTo>
                  <a:pt x="0" y="0"/>
                </a:moveTo>
                <a:lnTo>
                  <a:pt x="3739383" y="0"/>
                </a:lnTo>
                <a:lnTo>
                  <a:pt x="3739383" y="4748423"/>
                </a:lnTo>
                <a:lnTo>
                  <a:pt x="0" y="4748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87200" y="6608431"/>
            <a:ext cx="4605518" cy="2135809"/>
          </a:xfrm>
          <a:custGeom>
            <a:avLst/>
            <a:gdLst/>
            <a:ahLst/>
            <a:cxnLst/>
            <a:rect r="r" b="b" t="t" l="l"/>
            <a:pathLst>
              <a:path h="2135809" w="4605518">
                <a:moveTo>
                  <a:pt x="0" y="0"/>
                </a:moveTo>
                <a:lnTo>
                  <a:pt x="4605518" y="0"/>
                </a:lnTo>
                <a:lnTo>
                  <a:pt x="4605518" y="2135809"/>
                </a:lnTo>
                <a:lnTo>
                  <a:pt x="0" y="2135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95801">
            <a:off x="12712798" y="7339562"/>
            <a:ext cx="1745616" cy="1581964"/>
          </a:xfrm>
          <a:custGeom>
            <a:avLst/>
            <a:gdLst/>
            <a:ahLst/>
            <a:cxnLst/>
            <a:rect r="r" b="b" t="t" l="l"/>
            <a:pathLst>
              <a:path h="1581964" w="1745616">
                <a:moveTo>
                  <a:pt x="0" y="0"/>
                </a:moveTo>
                <a:lnTo>
                  <a:pt x="1745616" y="0"/>
                </a:lnTo>
                <a:lnTo>
                  <a:pt x="1745616" y="1581964"/>
                </a:lnTo>
                <a:lnTo>
                  <a:pt x="0" y="15819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018655" y="1675820"/>
            <a:ext cx="10250690" cy="3467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64"/>
              </a:lnSpc>
              <a:spcBef>
                <a:spcPct val="0"/>
              </a:spcBef>
            </a:pPr>
            <a:r>
              <a:rPr lang="en-US" sz="20331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Meet the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18655" y="4762500"/>
            <a:ext cx="10250690" cy="3467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64"/>
              </a:lnSpc>
              <a:spcBef>
                <a:spcPct val="0"/>
              </a:spcBef>
            </a:pPr>
            <a:r>
              <a:rPr lang="en-US" sz="20331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Teacher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11037" y="1823368"/>
            <a:ext cx="8435625" cy="205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My Classroom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11037" y="4781902"/>
            <a:ext cx="7332963" cy="394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The atmosphere that I want create in Year Oak Class this year is one of kindness, respect, independence and growth.</a:t>
            </a:r>
          </a:p>
          <a:p>
            <a:pPr algn="just">
              <a:lnSpc>
                <a:spcPts val="3919"/>
              </a:lnSpc>
            </a:pP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Learning in Year 3/4 should be fun, engaging, and challenging, helping children to build strong foundations for UKS2 </a:t>
            </a:r>
          </a:p>
          <a:p>
            <a:pPr algn="just">
              <a:lnSpc>
                <a:spcPts val="3919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805648" y="1853757"/>
            <a:ext cx="4483581" cy="5138774"/>
          </a:xfrm>
          <a:custGeom>
            <a:avLst/>
            <a:gdLst/>
            <a:ahLst/>
            <a:cxnLst/>
            <a:rect r="r" b="b" t="t" l="l"/>
            <a:pathLst>
              <a:path h="5138774" w="4483581">
                <a:moveTo>
                  <a:pt x="0" y="0"/>
                </a:moveTo>
                <a:lnTo>
                  <a:pt x="4483581" y="0"/>
                </a:lnTo>
                <a:lnTo>
                  <a:pt x="4483581" y="5138774"/>
                </a:lnTo>
                <a:lnTo>
                  <a:pt x="0" y="5138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535072" y="6206513"/>
            <a:ext cx="4605518" cy="2135809"/>
          </a:xfrm>
          <a:custGeom>
            <a:avLst/>
            <a:gdLst/>
            <a:ahLst/>
            <a:cxnLst/>
            <a:rect r="r" b="b" t="t" l="l"/>
            <a:pathLst>
              <a:path h="2135809" w="4605518">
                <a:moveTo>
                  <a:pt x="0" y="0"/>
                </a:moveTo>
                <a:lnTo>
                  <a:pt x="4605518" y="0"/>
                </a:lnTo>
                <a:lnTo>
                  <a:pt x="4605518" y="2135809"/>
                </a:lnTo>
                <a:lnTo>
                  <a:pt x="0" y="2135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40590" y="7274417"/>
            <a:ext cx="2118710" cy="1983883"/>
          </a:xfrm>
          <a:custGeom>
            <a:avLst/>
            <a:gdLst/>
            <a:ahLst/>
            <a:cxnLst/>
            <a:rect r="r" b="b" t="t" l="l"/>
            <a:pathLst>
              <a:path h="1983883" w="2118710">
                <a:moveTo>
                  <a:pt x="0" y="0"/>
                </a:moveTo>
                <a:lnTo>
                  <a:pt x="2118710" y="0"/>
                </a:lnTo>
                <a:lnTo>
                  <a:pt x="2118710" y="1983883"/>
                </a:lnTo>
                <a:lnTo>
                  <a:pt x="0" y="19838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47461" y="4282039"/>
            <a:ext cx="7327523" cy="1997903"/>
            <a:chOff x="0" y="0"/>
            <a:chExt cx="2458017" cy="6701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58017" cy="670196"/>
            </a:xfrm>
            <a:custGeom>
              <a:avLst/>
              <a:gdLst/>
              <a:ahLst/>
              <a:cxnLst/>
              <a:rect r="r" b="b" t="t" l="l"/>
              <a:pathLst>
                <a:path h="670196" w="2458017">
                  <a:moveTo>
                    <a:pt x="53884" y="0"/>
                  </a:moveTo>
                  <a:lnTo>
                    <a:pt x="2404133" y="0"/>
                  </a:lnTo>
                  <a:cubicBezTo>
                    <a:pt x="2418424" y="0"/>
                    <a:pt x="2432130" y="5677"/>
                    <a:pt x="2442235" y="15782"/>
                  </a:cubicBezTo>
                  <a:cubicBezTo>
                    <a:pt x="2452340" y="25888"/>
                    <a:pt x="2458017" y="39593"/>
                    <a:pt x="2458017" y="53884"/>
                  </a:cubicBezTo>
                  <a:lnTo>
                    <a:pt x="2458017" y="616312"/>
                  </a:lnTo>
                  <a:cubicBezTo>
                    <a:pt x="2458017" y="630603"/>
                    <a:pt x="2452340" y="644309"/>
                    <a:pt x="2442235" y="654414"/>
                  </a:cubicBezTo>
                  <a:cubicBezTo>
                    <a:pt x="2432130" y="664519"/>
                    <a:pt x="2418424" y="670196"/>
                    <a:pt x="2404133" y="670196"/>
                  </a:cubicBezTo>
                  <a:lnTo>
                    <a:pt x="53884" y="670196"/>
                  </a:lnTo>
                  <a:cubicBezTo>
                    <a:pt x="39593" y="670196"/>
                    <a:pt x="25888" y="664519"/>
                    <a:pt x="15782" y="654414"/>
                  </a:cubicBezTo>
                  <a:cubicBezTo>
                    <a:pt x="5677" y="644309"/>
                    <a:pt x="0" y="630603"/>
                    <a:pt x="0" y="616312"/>
                  </a:cubicBezTo>
                  <a:lnTo>
                    <a:pt x="0" y="53884"/>
                  </a:lnTo>
                  <a:cubicBezTo>
                    <a:pt x="0" y="39593"/>
                    <a:pt x="5677" y="25888"/>
                    <a:pt x="15782" y="15782"/>
                  </a:cubicBezTo>
                  <a:cubicBezTo>
                    <a:pt x="25888" y="5677"/>
                    <a:pt x="39593" y="0"/>
                    <a:pt x="53884" y="0"/>
                  </a:cubicBezTo>
                  <a:close/>
                </a:path>
              </a:pathLst>
            </a:custGeom>
            <a:solidFill>
              <a:srgbClr val="06564E"/>
            </a:solidFill>
            <a:ln w="19050" cap="rnd">
              <a:solidFill>
                <a:srgbClr val="E5DDC8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85725"/>
              <a:ext cx="2458017" cy="755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32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1613735" y="7603021"/>
            <a:ext cx="4610124" cy="2135809"/>
          </a:xfrm>
          <a:custGeom>
            <a:avLst/>
            <a:gdLst/>
            <a:ahLst/>
            <a:cxnLst/>
            <a:rect r="r" b="b" t="t" l="l"/>
            <a:pathLst>
              <a:path h="2135809" w="4610124">
                <a:moveTo>
                  <a:pt x="0" y="0"/>
                </a:moveTo>
                <a:lnTo>
                  <a:pt x="4610123" y="0"/>
                </a:lnTo>
                <a:lnTo>
                  <a:pt x="4610123" y="2135809"/>
                </a:lnTo>
                <a:lnTo>
                  <a:pt x="0" y="213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526815" y="6604069"/>
            <a:ext cx="7327523" cy="1997903"/>
            <a:chOff x="0" y="0"/>
            <a:chExt cx="2458017" cy="67019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58017" cy="670196"/>
            </a:xfrm>
            <a:custGeom>
              <a:avLst/>
              <a:gdLst/>
              <a:ahLst/>
              <a:cxnLst/>
              <a:rect r="r" b="b" t="t" l="l"/>
              <a:pathLst>
                <a:path h="670196" w="2458017">
                  <a:moveTo>
                    <a:pt x="53884" y="0"/>
                  </a:moveTo>
                  <a:lnTo>
                    <a:pt x="2404133" y="0"/>
                  </a:lnTo>
                  <a:cubicBezTo>
                    <a:pt x="2418424" y="0"/>
                    <a:pt x="2432130" y="5677"/>
                    <a:pt x="2442235" y="15782"/>
                  </a:cubicBezTo>
                  <a:cubicBezTo>
                    <a:pt x="2452340" y="25888"/>
                    <a:pt x="2458017" y="39593"/>
                    <a:pt x="2458017" y="53884"/>
                  </a:cubicBezTo>
                  <a:lnTo>
                    <a:pt x="2458017" y="616312"/>
                  </a:lnTo>
                  <a:cubicBezTo>
                    <a:pt x="2458017" y="630603"/>
                    <a:pt x="2452340" y="644309"/>
                    <a:pt x="2442235" y="654414"/>
                  </a:cubicBezTo>
                  <a:cubicBezTo>
                    <a:pt x="2432130" y="664519"/>
                    <a:pt x="2418424" y="670196"/>
                    <a:pt x="2404133" y="670196"/>
                  </a:cubicBezTo>
                  <a:lnTo>
                    <a:pt x="53884" y="670196"/>
                  </a:lnTo>
                  <a:cubicBezTo>
                    <a:pt x="39593" y="670196"/>
                    <a:pt x="25888" y="664519"/>
                    <a:pt x="15782" y="654414"/>
                  </a:cubicBezTo>
                  <a:cubicBezTo>
                    <a:pt x="5677" y="644309"/>
                    <a:pt x="0" y="630603"/>
                    <a:pt x="0" y="616312"/>
                  </a:cubicBezTo>
                  <a:lnTo>
                    <a:pt x="0" y="53884"/>
                  </a:lnTo>
                  <a:cubicBezTo>
                    <a:pt x="0" y="39593"/>
                    <a:pt x="5677" y="25888"/>
                    <a:pt x="15782" y="15782"/>
                  </a:cubicBezTo>
                  <a:cubicBezTo>
                    <a:pt x="25888" y="5677"/>
                    <a:pt x="39593" y="0"/>
                    <a:pt x="53884" y="0"/>
                  </a:cubicBezTo>
                  <a:close/>
                </a:path>
              </a:pathLst>
            </a:custGeom>
            <a:solidFill>
              <a:srgbClr val="06564E"/>
            </a:solidFill>
            <a:ln w="19050" cap="rnd">
              <a:solidFill>
                <a:srgbClr val="E5DDC8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85725"/>
              <a:ext cx="2458017" cy="755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32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4420347" y="4122633"/>
            <a:ext cx="5188678" cy="6960775"/>
          </a:xfrm>
          <a:custGeom>
            <a:avLst/>
            <a:gdLst/>
            <a:ahLst/>
            <a:cxnLst/>
            <a:rect r="r" b="b" t="t" l="l"/>
            <a:pathLst>
              <a:path h="6960775" w="5188678">
                <a:moveTo>
                  <a:pt x="0" y="0"/>
                </a:moveTo>
                <a:lnTo>
                  <a:pt x="5188678" y="0"/>
                </a:lnTo>
                <a:lnTo>
                  <a:pt x="5188678" y="6960776"/>
                </a:lnTo>
                <a:lnTo>
                  <a:pt x="0" y="69607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433663" y="4282039"/>
            <a:ext cx="7327523" cy="1997903"/>
            <a:chOff x="0" y="0"/>
            <a:chExt cx="2458017" cy="67019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58017" cy="670196"/>
            </a:xfrm>
            <a:custGeom>
              <a:avLst/>
              <a:gdLst/>
              <a:ahLst/>
              <a:cxnLst/>
              <a:rect r="r" b="b" t="t" l="l"/>
              <a:pathLst>
                <a:path h="670196" w="2458017">
                  <a:moveTo>
                    <a:pt x="53884" y="0"/>
                  </a:moveTo>
                  <a:lnTo>
                    <a:pt x="2404133" y="0"/>
                  </a:lnTo>
                  <a:cubicBezTo>
                    <a:pt x="2418424" y="0"/>
                    <a:pt x="2432130" y="5677"/>
                    <a:pt x="2442235" y="15782"/>
                  </a:cubicBezTo>
                  <a:cubicBezTo>
                    <a:pt x="2452340" y="25888"/>
                    <a:pt x="2458017" y="39593"/>
                    <a:pt x="2458017" y="53884"/>
                  </a:cubicBezTo>
                  <a:lnTo>
                    <a:pt x="2458017" y="616312"/>
                  </a:lnTo>
                  <a:cubicBezTo>
                    <a:pt x="2458017" y="630603"/>
                    <a:pt x="2452340" y="644309"/>
                    <a:pt x="2442235" y="654414"/>
                  </a:cubicBezTo>
                  <a:cubicBezTo>
                    <a:pt x="2432130" y="664519"/>
                    <a:pt x="2418424" y="670196"/>
                    <a:pt x="2404133" y="670196"/>
                  </a:cubicBezTo>
                  <a:lnTo>
                    <a:pt x="53884" y="670196"/>
                  </a:lnTo>
                  <a:cubicBezTo>
                    <a:pt x="39593" y="670196"/>
                    <a:pt x="25888" y="664519"/>
                    <a:pt x="15782" y="654414"/>
                  </a:cubicBezTo>
                  <a:cubicBezTo>
                    <a:pt x="5677" y="644309"/>
                    <a:pt x="0" y="630603"/>
                    <a:pt x="0" y="616312"/>
                  </a:cubicBezTo>
                  <a:lnTo>
                    <a:pt x="0" y="53884"/>
                  </a:lnTo>
                  <a:cubicBezTo>
                    <a:pt x="0" y="39593"/>
                    <a:pt x="5677" y="25888"/>
                    <a:pt x="15782" y="15782"/>
                  </a:cubicBezTo>
                  <a:cubicBezTo>
                    <a:pt x="25888" y="5677"/>
                    <a:pt x="39593" y="0"/>
                    <a:pt x="53884" y="0"/>
                  </a:cubicBezTo>
                  <a:close/>
                </a:path>
              </a:pathLst>
            </a:custGeom>
            <a:solidFill>
              <a:srgbClr val="06564E"/>
            </a:solidFill>
            <a:ln w="19050" cap="rnd">
              <a:solidFill>
                <a:srgbClr val="E5DDC8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2458017" cy="755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32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433663" y="6590704"/>
            <a:ext cx="7327523" cy="1997903"/>
            <a:chOff x="0" y="0"/>
            <a:chExt cx="2458017" cy="67019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58017" cy="670196"/>
            </a:xfrm>
            <a:custGeom>
              <a:avLst/>
              <a:gdLst/>
              <a:ahLst/>
              <a:cxnLst/>
              <a:rect r="r" b="b" t="t" l="l"/>
              <a:pathLst>
                <a:path h="670196" w="2458017">
                  <a:moveTo>
                    <a:pt x="53884" y="0"/>
                  </a:moveTo>
                  <a:lnTo>
                    <a:pt x="2404133" y="0"/>
                  </a:lnTo>
                  <a:cubicBezTo>
                    <a:pt x="2418424" y="0"/>
                    <a:pt x="2432130" y="5677"/>
                    <a:pt x="2442235" y="15782"/>
                  </a:cubicBezTo>
                  <a:cubicBezTo>
                    <a:pt x="2452340" y="25888"/>
                    <a:pt x="2458017" y="39593"/>
                    <a:pt x="2458017" y="53884"/>
                  </a:cubicBezTo>
                  <a:lnTo>
                    <a:pt x="2458017" y="616312"/>
                  </a:lnTo>
                  <a:cubicBezTo>
                    <a:pt x="2458017" y="630603"/>
                    <a:pt x="2452340" y="644309"/>
                    <a:pt x="2442235" y="654414"/>
                  </a:cubicBezTo>
                  <a:cubicBezTo>
                    <a:pt x="2432130" y="664519"/>
                    <a:pt x="2418424" y="670196"/>
                    <a:pt x="2404133" y="670196"/>
                  </a:cubicBezTo>
                  <a:lnTo>
                    <a:pt x="53884" y="670196"/>
                  </a:lnTo>
                  <a:cubicBezTo>
                    <a:pt x="39593" y="670196"/>
                    <a:pt x="25888" y="664519"/>
                    <a:pt x="15782" y="654414"/>
                  </a:cubicBezTo>
                  <a:cubicBezTo>
                    <a:pt x="5677" y="644309"/>
                    <a:pt x="0" y="630603"/>
                    <a:pt x="0" y="616312"/>
                  </a:cubicBezTo>
                  <a:lnTo>
                    <a:pt x="0" y="53884"/>
                  </a:lnTo>
                  <a:cubicBezTo>
                    <a:pt x="0" y="39593"/>
                    <a:pt x="5677" y="25888"/>
                    <a:pt x="15782" y="15782"/>
                  </a:cubicBezTo>
                  <a:cubicBezTo>
                    <a:pt x="25888" y="5677"/>
                    <a:pt x="39593" y="0"/>
                    <a:pt x="53884" y="0"/>
                  </a:cubicBezTo>
                  <a:close/>
                </a:path>
              </a:pathLst>
            </a:custGeom>
            <a:solidFill>
              <a:srgbClr val="06564E"/>
            </a:solidFill>
            <a:ln w="19050" cap="rnd">
              <a:solidFill>
                <a:srgbClr val="E5DDC8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85725"/>
              <a:ext cx="2458017" cy="755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32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-3590516" y="-556583"/>
            <a:ext cx="5117331" cy="5268809"/>
          </a:xfrm>
          <a:custGeom>
            <a:avLst/>
            <a:gdLst/>
            <a:ahLst/>
            <a:cxnLst/>
            <a:rect r="r" b="b" t="t" l="l"/>
            <a:pathLst>
              <a:path h="5268809" w="5117331">
                <a:moveTo>
                  <a:pt x="0" y="0"/>
                </a:moveTo>
                <a:lnTo>
                  <a:pt x="5117331" y="0"/>
                </a:lnTo>
                <a:lnTo>
                  <a:pt x="5117331" y="5268809"/>
                </a:lnTo>
                <a:lnTo>
                  <a:pt x="0" y="52688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319633" y="1390352"/>
            <a:ext cx="13648734" cy="205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Year 3/4 Curriculum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138406" y="4342440"/>
            <a:ext cx="6145635" cy="181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7"/>
              </a:lnSpc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Core Subjects:</a:t>
            </a:r>
          </a:p>
          <a:p>
            <a:pPr algn="ctr">
              <a:lnSpc>
                <a:spcPts val="3637"/>
              </a:lnSpc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English (Reading &amp; Writing)</a:t>
            </a:r>
          </a:p>
          <a:p>
            <a:pPr algn="ctr">
              <a:lnSpc>
                <a:spcPts val="3637"/>
              </a:lnSpc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Maths</a:t>
            </a:r>
          </a:p>
          <a:p>
            <a:pPr algn="ctr">
              <a:lnSpc>
                <a:spcPts val="3637"/>
              </a:lnSpc>
              <a:spcBef>
                <a:spcPct val="0"/>
              </a:spcBef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RE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68108" y="6893070"/>
            <a:ext cx="7306876" cy="136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7"/>
              </a:lnSpc>
              <a:spcBef>
                <a:spcPct val="0"/>
              </a:spcBef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Key</a:t>
            </a: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 focus in Year 3/4: </a:t>
            </a:r>
          </a:p>
          <a:p>
            <a:pPr algn="ctr">
              <a:lnSpc>
                <a:spcPts val="3637"/>
              </a:lnSpc>
              <a:spcBef>
                <a:spcPct val="0"/>
              </a:spcBef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developing independence, building fluency in reading and writing, confidence in maths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674112" y="4379270"/>
            <a:ext cx="6887792" cy="181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7"/>
              </a:lnSpc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Broader Subjects:</a:t>
            </a:r>
          </a:p>
          <a:p>
            <a:pPr algn="ctr">
              <a:lnSpc>
                <a:spcPts val="3637"/>
              </a:lnSpc>
            </a:pPr>
            <a:r>
              <a:rPr lang="en-US" sz="25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Science, History, Geography, Art, DT, PE, Computing, Music, Personal Development</a:t>
            </a:r>
          </a:p>
          <a:p>
            <a:pPr algn="ctr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0003960" y="6963740"/>
            <a:ext cx="6145635" cy="1417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7"/>
              </a:lnSpc>
            </a:pPr>
            <a:r>
              <a:rPr lang="en-US" sz="26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Pathways to Write</a:t>
            </a:r>
          </a:p>
          <a:p>
            <a:pPr algn="ctr">
              <a:lnSpc>
                <a:spcPts val="3777"/>
              </a:lnSpc>
            </a:pPr>
            <a:r>
              <a:rPr lang="en-US" sz="26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Pathways to Read</a:t>
            </a:r>
          </a:p>
          <a:p>
            <a:pPr algn="ctr">
              <a:lnSpc>
                <a:spcPts val="3777"/>
              </a:lnSpc>
              <a:spcBef>
                <a:spcPct val="0"/>
              </a:spcBef>
            </a:pPr>
            <a:r>
              <a:rPr lang="en-US" sz="2698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Pathways to Spell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6761185" y="609222"/>
            <a:ext cx="2545465" cy="2542283"/>
          </a:xfrm>
          <a:custGeom>
            <a:avLst/>
            <a:gdLst/>
            <a:ahLst/>
            <a:cxnLst/>
            <a:rect r="r" b="b" t="t" l="l"/>
            <a:pathLst>
              <a:path h="2542283" w="2545465">
                <a:moveTo>
                  <a:pt x="0" y="0"/>
                </a:moveTo>
                <a:lnTo>
                  <a:pt x="2545465" y="0"/>
                </a:lnTo>
                <a:lnTo>
                  <a:pt x="2545465" y="2542283"/>
                </a:lnTo>
                <a:lnTo>
                  <a:pt x="0" y="25422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3917" y="6708811"/>
            <a:ext cx="4605518" cy="2135809"/>
          </a:xfrm>
          <a:custGeom>
            <a:avLst/>
            <a:gdLst/>
            <a:ahLst/>
            <a:cxnLst/>
            <a:rect r="r" b="b" t="t" l="l"/>
            <a:pathLst>
              <a:path h="2135809" w="4605518">
                <a:moveTo>
                  <a:pt x="0" y="0"/>
                </a:moveTo>
                <a:lnTo>
                  <a:pt x="4605518" y="0"/>
                </a:lnTo>
                <a:lnTo>
                  <a:pt x="4605518" y="2135809"/>
                </a:lnTo>
                <a:lnTo>
                  <a:pt x="0" y="2135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757298" y="150823"/>
            <a:ext cx="8435625" cy="205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00"/>
              </a:lnSpc>
              <a:spcBef>
                <a:spcPct val="0"/>
              </a:spcBef>
            </a:pPr>
            <a:r>
              <a:rPr lang="en-US" sz="12000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Guided Reading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34558" y="2479674"/>
            <a:ext cx="13000505" cy="4921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Guided Reading sessions are three times a week and follow this structure:</a:t>
            </a:r>
          </a:p>
          <a:p>
            <a:pPr algn="just" marL="755646" indent="-377823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Prediction</a:t>
            </a:r>
          </a:p>
          <a:p>
            <a:pPr algn="just" marL="755646" indent="-377823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Vocabulary</a:t>
            </a:r>
          </a:p>
          <a:p>
            <a:pPr algn="just" marL="755646" indent="-377823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Comprehension session </a:t>
            </a: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8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0649" y="1199489"/>
            <a:ext cx="16644110" cy="9154260"/>
          </a:xfrm>
          <a:custGeom>
            <a:avLst/>
            <a:gdLst/>
            <a:ahLst/>
            <a:cxnLst/>
            <a:rect r="r" b="b" t="t" l="l"/>
            <a:pathLst>
              <a:path h="9154260" w="16644110">
                <a:moveTo>
                  <a:pt x="0" y="0"/>
                </a:moveTo>
                <a:lnTo>
                  <a:pt x="16644110" y="0"/>
                </a:lnTo>
                <a:lnTo>
                  <a:pt x="16644110" y="9154260"/>
                </a:lnTo>
                <a:lnTo>
                  <a:pt x="0" y="9154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319633" y="-152400"/>
            <a:ext cx="13648734" cy="1351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1"/>
              </a:lnSpc>
              <a:spcBef>
                <a:spcPct val="0"/>
              </a:spcBef>
            </a:pPr>
            <a:r>
              <a:rPr lang="en-US" sz="7901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A typical week in Year 3/4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5116" y="-190500"/>
            <a:ext cx="8435625" cy="1774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60"/>
              </a:lnSpc>
              <a:spcBef>
                <a:spcPct val="0"/>
              </a:spcBef>
            </a:pPr>
            <a:r>
              <a:rPr lang="en-US" sz="10400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Homework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1237357"/>
            <a:ext cx="17434411" cy="1445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79"/>
              </a:lnSpc>
            </a:pPr>
            <a:r>
              <a:rPr lang="en-US" sz="41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Reading a minimum of three times a week - please write in diaries</a:t>
            </a:r>
          </a:p>
          <a:p>
            <a:pPr algn="just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Google Classroom - Spellings, Maths, English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648310" y="3196653"/>
            <a:ext cx="12631832" cy="6481999"/>
          </a:xfrm>
          <a:custGeom>
            <a:avLst/>
            <a:gdLst/>
            <a:ahLst/>
            <a:cxnLst/>
            <a:rect r="r" b="b" t="t" l="l"/>
            <a:pathLst>
              <a:path h="6481999" w="12631832">
                <a:moveTo>
                  <a:pt x="0" y="0"/>
                </a:moveTo>
                <a:lnTo>
                  <a:pt x="12631832" y="0"/>
                </a:lnTo>
                <a:lnTo>
                  <a:pt x="12631832" y="6482000"/>
                </a:lnTo>
                <a:lnTo>
                  <a:pt x="0" y="6482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80462" y="-190500"/>
            <a:ext cx="13127075" cy="1691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60"/>
              </a:lnSpc>
              <a:spcBef>
                <a:spcPct val="0"/>
              </a:spcBef>
            </a:pPr>
            <a:r>
              <a:rPr lang="en-US" sz="9900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Contact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8415" y="2096770"/>
            <a:ext cx="18249585" cy="716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Morn</a:t>
            </a: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ings:  Settling the class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(please pass messages to staff at the door)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After school: Available for a quick chat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Longer conversations: Please email the office to arrange a meeting</a:t>
            </a:r>
          </a:p>
          <a:p>
            <a:pPr algn="ctr">
              <a:lnSpc>
                <a:spcPts val="78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80462" y="87630"/>
            <a:ext cx="13127075" cy="1691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60"/>
              </a:lnSpc>
              <a:spcBef>
                <a:spcPct val="0"/>
              </a:spcBef>
            </a:pPr>
            <a:r>
              <a:rPr lang="en-US" sz="9900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How can you support at home?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2396173"/>
            <a:ext cx="18288000" cy="8047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Encoura</a:t>
            </a: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ge curiosity (visits, reading for pleasure, conversations).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Encourage independence (getting themselves dressed, shoe laces, packing their own bags etc).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Praise effort over results.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E5DDC8"/>
                </a:solidFill>
                <a:latin typeface="Sniglet"/>
                <a:ea typeface="Sniglet"/>
                <a:cs typeface="Sniglet"/>
                <a:sym typeface="Sniglet"/>
              </a:rPr>
              <a:t>Daily routines: sleep, healthy snacks, punctuality.</a:t>
            </a:r>
          </a:p>
          <a:p>
            <a:pPr algn="ctr">
              <a:lnSpc>
                <a:spcPts val="78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21991" y="2832807"/>
            <a:ext cx="4129818" cy="4114800"/>
          </a:xfrm>
          <a:custGeom>
            <a:avLst/>
            <a:gdLst/>
            <a:ahLst/>
            <a:cxnLst/>
            <a:rect r="r" b="b" t="t" l="l"/>
            <a:pathLst>
              <a:path h="4114800" w="4129818">
                <a:moveTo>
                  <a:pt x="0" y="0"/>
                </a:moveTo>
                <a:lnTo>
                  <a:pt x="4129818" y="0"/>
                </a:lnTo>
                <a:lnTo>
                  <a:pt x="41298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18655" y="3219160"/>
            <a:ext cx="10250690" cy="3467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64"/>
              </a:lnSpc>
              <a:spcBef>
                <a:spcPct val="0"/>
              </a:spcBef>
            </a:pPr>
            <a:r>
              <a:rPr lang="en-US" sz="20331">
                <a:solidFill>
                  <a:srgbClr val="E5DDC8"/>
                </a:solidFill>
                <a:latin typeface="Railey"/>
                <a:ea typeface="Railey"/>
                <a:cs typeface="Railey"/>
                <a:sym typeface="Railey"/>
              </a:rPr>
              <a:t>Thank You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1781563" y="1028700"/>
            <a:ext cx="4857953" cy="4851880"/>
          </a:xfrm>
          <a:custGeom>
            <a:avLst/>
            <a:gdLst/>
            <a:ahLst/>
            <a:cxnLst/>
            <a:rect r="r" b="b" t="t" l="l"/>
            <a:pathLst>
              <a:path h="4851880" w="4857953">
                <a:moveTo>
                  <a:pt x="0" y="0"/>
                </a:moveTo>
                <a:lnTo>
                  <a:pt x="4857953" y="0"/>
                </a:lnTo>
                <a:lnTo>
                  <a:pt x="4857953" y="4851880"/>
                </a:lnTo>
                <a:lnTo>
                  <a:pt x="0" y="4851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03750" y="5641069"/>
            <a:ext cx="4845971" cy="4228110"/>
          </a:xfrm>
          <a:custGeom>
            <a:avLst/>
            <a:gdLst/>
            <a:ahLst/>
            <a:cxnLst/>
            <a:rect r="r" b="b" t="t" l="l"/>
            <a:pathLst>
              <a:path h="4228110" w="4845971">
                <a:moveTo>
                  <a:pt x="0" y="0"/>
                </a:moveTo>
                <a:lnTo>
                  <a:pt x="4845971" y="0"/>
                </a:lnTo>
                <a:lnTo>
                  <a:pt x="4845971" y="4228109"/>
                </a:lnTo>
                <a:lnTo>
                  <a:pt x="0" y="4228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5880580"/>
            <a:ext cx="2561556" cy="2398547"/>
          </a:xfrm>
          <a:custGeom>
            <a:avLst/>
            <a:gdLst/>
            <a:ahLst/>
            <a:cxnLst/>
            <a:rect r="r" b="b" t="t" l="l"/>
            <a:pathLst>
              <a:path h="2398547" w="2561556">
                <a:moveTo>
                  <a:pt x="0" y="0"/>
                </a:moveTo>
                <a:lnTo>
                  <a:pt x="2561556" y="0"/>
                </a:lnTo>
                <a:lnTo>
                  <a:pt x="2561556" y="2398548"/>
                </a:lnTo>
                <a:lnTo>
                  <a:pt x="0" y="23985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DAG0AdoyBck</dc:identifier>
  <dcterms:modified xsi:type="dcterms:W3CDTF">2011-08-01T06:04:30Z</dcterms:modified>
  <cp:revision>1</cp:revision>
  <dc:title>Meet the Teacher ppt</dc:title>
</cp:coreProperties>
</file>