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Fibre" charset="1" panose="02000506060000020004"/>
      <p:regular r:id="rId16"/>
    </p:embeddedFont>
    <p:embeddedFont>
      <p:font typeface="Gabriel Sans Condensed" charset="1" panose="020000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4.pn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0241" r="0" b="-10118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76576" y="4005461"/>
            <a:ext cx="19041152" cy="6566004"/>
            <a:chOff x="0" y="0"/>
            <a:chExt cx="25388203" cy="875467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4546329" y="0"/>
              <a:ext cx="16603545" cy="8754673"/>
            </a:xfrm>
            <a:custGeom>
              <a:avLst/>
              <a:gdLst/>
              <a:ahLst/>
              <a:cxnLst/>
              <a:rect r="r" b="b" t="t" l="l"/>
              <a:pathLst>
                <a:path h="8754673" w="16603545">
                  <a:moveTo>
                    <a:pt x="0" y="0"/>
                  </a:moveTo>
                  <a:lnTo>
                    <a:pt x="16603545" y="0"/>
                  </a:lnTo>
                  <a:lnTo>
                    <a:pt x="16603545" y="8754673"/>
                  </a:lnTo>
                  <a:lnTo>
                    <a:pt x="0" y="87546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67606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6873962" y="2508611"/>
              <a:ext cx="8514241" cy="6246061"/>
            </a:xfrm>
            <a:custGeom>
              <a:avLst/>
              <a:gdLst/>
              <a:ahLst/>
              <a:cxnLst/>
              <a:rect r="r" b="b" t="t" l="l"/>
              <a:pathLst>
                <a:path h="6246061" w="8514241">
                  <a:moveTo>
                    <a:pt x="0" y="0"/>
                  </a:moveTo>
                  <a:lnTo>
                    <a:pt x="8514241" y="0"/>
                  </a:lnTo>
                  <a:lnTo>
                    <a:pt x="8514241" y="6246062"/>
                  </a:lnTo>
                  <a:lnTo>
                    <a:pt x="0" y="6246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7593" b="-83457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true" flipV="false" rot="0">
              <a:off x="0" y="2508611"/>
              <a:ext cx="8014856" cy="6246061"/>
            </a:xfrm>
            <a:custGeom>
              <a:avLst/>
              <a:gdLst/>
              <a:ahLst/>
              <a:cxnLst/>
              <a:rect r="r" b="b" t="t" l="l"/>
              <a:pathLst>
                <a:path h="6246061" w="8014856">
                  <a:moveTo>
                    <a:pt x="8014856" y="0"/>
                  </a:moveTo>
                  <a:lnTo>
                    <a:pt x="0" y="0"/>
                  </a:lnTo>
                  <a:lnTo>
                    <a:pt x="0" y="6246062"/>
                  </a:lnTo>
                  <a:lnTo>
                    <a:pt x="8014856" y="6246062"/>
                  </a:lnTo>
                  <a:lnTo>
                    <a:pt x="8014856" y="0"/>
                  </a:lnTo>
                  <a:close/>
                </a:path>
              </a:pathLst>
            </a:custGeom>
            <a:blipFill>
              <a:blip r:embed="rId5"/>
              <a:stretch>
                <a:fillRect l="0" t="0" r="-24026" b="-83457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5884682" y="4005461"/>
            <a:ext cx="966995" cy="692610"/>
          </a:xfrm>
          <a:custGeom>
            <a:avLst/>
            <a:gdLst/>
            <a:ahLst/>
            <a:cxnLst/>
            <a:rect r="r" b="b" t="t" l="l"/>
            <a:pathLst>
              <a:path h="692610" w="966995">
                <a:moveTo>
                  <a:pt x="0" y="0"/>
                </a:moveTo>
                <a:lnTo>
                  <a:pt x="966995" y="0"/>
                </a:lnTo>
                <a:lnTo>
                  <a:pt x="966995" y="692610"/>
                </a:lnTo>
                <a:lnTo>
                  <a:pt x="0" y="6926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72770" y="4698071"/>
            <a:ext cx="1094099" cy="586711"/>
          </a:xfrm>
          <a:custGeom>
            <a:avLst/>
            <a:gdLst/>
            <a:ahLst/>
            <a:cxnLst/>
            <a:rect r="r" b="b" t="t" l="l"/>
            <a:pathLst>
              <a:path h="586711" w="1094099">
                <a:moveTo>
                  <a:pt x="0" y="0"/>
                </a:moveTo>
                <a:lnTo>
                  <a:pt x="1094100" y="0"/>
                </a:lnTo>
                <a:lnTo>
                  <a:pt x="1094100" y="586710"/>
                </a:lnTo>
                <a:lnTo>
                  <a:pt x="0" y="586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-376576" y="705"/>
            <a:ext cx="19177464" cy="4990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70"/>
              </a:lnSpc>
              <a:spcBef>
                <a:spcPct val="0"/>
              </a:spcBef>
            </a:pPr>
            <a:r>
              <a:rPr lang="en-US" sz="14264">
                <a:solidFill>
                  <a:srgbClr val="324842"/>
                </a:solidFill>
                <a:latin typeface="Fibre"/>
                <a:ea typeface="Fibre"/>
                <a:cs typeface="Fibre"/>
                <a:sym typeface="Fibre"/>
              </a:rPr>
              <a:t>Welcome to Y6 - Hazel Class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1100" r="0" b="-11062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629699" y="1545310"/>
            <a:ext cx="19272869" cy="8960388"/>
            <a:chOff x="0" y="0"/>
            <a:chExt cx="25697158" cy="119471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1947059"/>
              <a:ext cx="7516546" cy="10000125"/>
            </a:xfrm>
            <a:custGeom>
              <a:avLst/>
              <a:gdLst/>
              <a:ahLst/>
              <a:cxnLst/>
              <a:rect r="r" b="b" t="t" l="l"/>
              <a:pathLst>
                <a:path h="10000125" w="7516546">
                  <a:moveTo>
                    <a:pt x="0" y="0"/>
                  </a:moveTo>
                  <a:lnTo>
                    <a:pt x="7516546" y="0"/>
                  </a:lnTo>
                  <a:lnTo>
                    <a:pt x="7516546" y="10000125"/>
                  </a:lnTo>
                  <a:lnTo>
                    <a:pt x="0" y="10000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41486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84596" y="0"/>
              <a:ext cx="6112562" cy="11947184"/>
            </a:xfrm>
            <a:custGeom>
              <a:avLst/>
              <a:gdLst/>
              <a:ahLst/>
              <a:cxnLst/>
              <a:rect r="r" b="b" t="t" l="l"/>
              <a:pathLst>
                <a:path h="11947184" w="6112562">
                  <a:moveTo>
                    <a:pt x="0" y="0"/>
                  </a:moveTo>
                  <a:lnTo>
                    <a:pt x="6112562" y="0"/>
                  </a:lnTo>
                  <a:lnTo>
                    <a:pt x="6112562" y="11947184"/>
                  </a:lnTo>
                  <a:lnTo>
                    <a:pt x="0" y="11947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1390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364880" y="195017"/>
            <a:ext cx="17558240" cy="9840325"/>
            <a:chOff x="0" y="0"/>
            <a:chExt cx="4274726" cy="239572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74726" cy="2395724"/>
            </a:xfrm>
            <a:custGeom>
              <a:avLst/>
              <a:gdLst/>
              <a:ahLst/>
              <a:cxnLst/>
              <a:rect r="r" b="b" t="t" l="l"/>
              <a:pathLst>
                <a:path h="2395724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395724"/>
                  </a:lnTo>
                  <a:lnTo>
                    <a:pt x="0" y="2395724"/>
                  </a:lnTo>
                  <a:close/>
                </a:path>
              </a:pathLst>
            </a:custGeom>
            <a:solidFill>
              <a:srgbClr val="FFFFFF">
                <a:alpha val="68627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274726" cy="2433824"/>
            </a:xfrm>
            <a:prstGeom prst="rect">
              <a:avLst/>
            </a:prstGeom>
          </p:spPr>
          <p:txBody>
            <a:bodyPr anchor="ctr" rtlCol="false" tIns="54955" lIns="54955" bIns="54955" rIns="54955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500243" y="249327"/>
            <a:ext cx="15287513" cy="1549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70"/>
              </a:lnSpc>
            </a:pPr>
            <a:r>
              <a:rPr lang="en-US" sz="10140">
                <a:solidFill>
                  <a:srgbClr val="324842"/>
                </a:solidFill>
                <a:latin typeface="Fibre"/>
                <a:ea typeface="Fibre"/>
                <a:cs typeface="Fibre"/>
                <a:sym typeface="Fibre"/>
              </a:rPr>
              <a:t>Who works with your child?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06208" y="2868758"/>
            <a:ext cx="4675584" cy="5544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45"/>
              </a:lnSpc>
            </a:pPr>
            <a:r>
              <a:rPr lang="en-US" sz="6318">
                <a:solidFill>
                  <a:srgbClr val="324842"/>
                </a:solidFill>
                <a:latin typeface="Fibre"/>
                <a:ea typeface="Fibre"/>
                <a:cs typeface="Fibre"/>
                <a:sym typeface="Fibre"/>
              </a:rPr>
              <a:t>Miss. E Crozier</a:t>
            </a:r>
          </a:p>
          <a:p>
            <a:pPr algn="ctr">
              <a:lnSpc>
                <a:spcPts val="8845"/>
              </a:lnSpc>
            </a:pPr>
          </a:p>
          <a:p>
            <a:pPr algn="ctr">
              <a:lnSpc>
                <a:spcPts val="8845"/>
              </a:lnSpc>
            </a:pPr>
            <a:r>
              <a:rPr lang="en-US" sz="6318">
                <a:solidFill>
                  <a:srgbClr val="324842"/>
                </a:solidFill>
                <a:latin typeface="Fibre"/>
                <a:ea typeface="Fibre"/>
                <a:cs typeface="Fibre"/>
                <a:sym typeface="Fibre"/>
              </a:rPr>
              <a:t>Miss Sankey</a:t>
            </a:r>
          </a:p>
          <a:p>
            <a:pPr algn="ctr">
              <a:lnSpc>
                <a:spcPts val="8845"/>
              </a:lnSpc>
            </a:pPr>
          </a:p>
          <a:p>
            <a:pPr algn="ctr">
              <a:lnSpc>
                <a:spcPts val="8845"/>
              </a:lnSpc>
              <a:spcBef>
                <a:spcPct val="0"/>
              </a:spcBef>
            </a:pPr>
            <a:r>
              <a:rPr lang="en-US" sz="6318">
                <a:solidFill>
                  <a:srgbClr val="324842"/>
                </a:solidFill>
                <a:latin typeface="Fibre"/>
                <a:ea typeface="Fibre"/>
                <a:cs typeface="Fibre"/>
                <a:sym typeface="Fibre"/>
              </a:rPr>
              <a:t>Mrs Croughan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1100" r="0" b="-11062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38624" y="1480734"/>
            <a:ext cx="19049864" cy="9000004"/>
            <a:chOff x="0" y="0"/>
            <a:chExt cx="25399818" cy="1200000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8687606" y="3295692"/>
              <a:ext cx="6712212" cy="8704313"/>
            </a:xfrm>
            <a:custGeom>
              <a:avLst/>
              <a:gdLst/>
              <a:ahLst/>
              <a:cxnLst/>
              <a:rect r="r" b="b" t="t" l="l"/>
              <a:pathLst>
                <a:path h="8704313" w="6712212">
                  <a:moveTo>
                    <a:pt x="0" y="0"/>
                  </a:moveTo>
                  <a:lnTo>
                    <a:pt x="6712212" y="0"/>
                  </a:lnTo>
                  <a:lnTo>
                    <a:pt x="6712212" y="8704314"/>
                  </a:lnTo>
                  <a:lnTo>
                    <a:pt x="0" y="8704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11983" b="-62549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112562" cy="12000006"/>
            </a:xfrm>
            <a:custGeom>
              <a:avLst/>
              <a:gdLst/>
              <a:ahLst/>
              <a:cxnLst/>
              <a:rect r="r" b="b" t="t" l="l"/>
              <a:pathLst>
                <a:path h="12000006" w="6112562">
                  <a:moveTo>
                    <a:pt x="0" y="0"/>
                  </a:moveTo>
                  <a:lnTo>
                    <a:pt x="6112562" y="0"/>
                  </a:lnTo>
                  <a:lnTo>
                    <a:pt x="6112562" y="12000006"/>
                  </a:lnTo>
                  <a:lnTo>
                    <a:pt x="0" y="12000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13405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494607" y="441198"/>
            <a:ext cx="17389284" cy="9484718"/>
            <a:chOff x="0" y="0"/>
            <a:chExt cx="4274726" cy="233158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74726" cy="2331583"/>
            </a:xfrm>
            <a:custGeom>
              <a:avLst/>
              <a:gdLst/>
              <a:ahLst/>
              <a:cxnLst/>
              <a:rect r="r" b="b" t="t" l="l"/>
              <a:pathLst>
                <a:path h="2331583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331583"/>
                  </a:lnTo>
                  <a:lnTo>
                    <a:pt x="0" y="2331583"/>
                  </a:lnTo>
                  <a:close/>
                </a:path>
              </a:pathLst>
            </a:custGeom>
            <a:solidFill>
              <a:srgbClr val="FFFFFF">
                <a:alpha val="86667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274726" cy="2369684"/>
            </a:xfrm>
            <a:prstGeom prst="rect">
              <a:avLst/>
            </a:prstGeom>
          </p:spPr>
          <p:txBody>
            <a:bodyPr anchor="ctr" rtlCol="false" tIns="54427" lIns="54427" bIns="54427" rIns="54427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84840" y="2422737"/>
            <a:ext cx="16174460" cy="68355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19375" indent="-459687" lvl="1">
              <a:lnSpc>
                <a:spcPts val="5961"/>
              </a:lnSpc>
              <a:buFont typeface="Arial"/>
              <a:buChar char="•"/>
            </a:pPr>
            <a:r>
              <a:rPr lang="en-US" sz="4258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Preparing for Secondary School- being organised and responsible for own learning. </a:t>
            </a:r>
          </a:p>
          <a:p>
            <a:pPr algn="l" marL="919375" indent="-459687" lvl="1">
              <a:lnSpc>
                <a:spcPts val="5961"/>
              </a:lnSpc>
              <a:buFont typeface="Arial"/>
              <a:buChar char="•"/>
            </a:pPr>
            <a:r>
              <a:rPr lang="en-US" sz="4258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Being on time, at the right entrance (KS2 door)– ready to learn. </a:t>
            </a:r>
          </a:p>
          <a:p>
            <a:pPr algn="l" marL="919375" indent="-459687" lvl="1">
              <a:lnSpc>
                <a:spcPts val="5961"/>
              </a:lnSpc>
              <a:buFont typeface="Arial"/>
              <a:buChar char="•"/>
            </a:pPr>
            <a:r>
              <a:rPr lang="en-US" sz="4258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All children are expected to follow school and class rules. </a:t>
            </a:r>
          </a:p>
          <a:p>
            <a:pPr algn="l" marL="919375" indent="-459687" lvl="1">
              <a:lnSpc>
                <a:spcPts val="5961"/>
              </a:lnSpc>
              <a:buFont typeface="Arial"/>
              <a:buChar char="•"/>
            </a:pPr>
            <a:r>
              <a:rPr lang="en-US" sz="4258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Completing all tasks, including homework, to the best of their ability.</a:t>
            </a:r>
          </a:p>
          <a:p>
            <a:pPr algn="l" marL="919375" indent="-459687" lvl="1">
              <a:lnSpc>
                <a:spcPts val="5961"/>
              </a:lnSpc>
              <a:buFont typeface="Arial"/>
              <a:buChar char="•"/>
            </a:pPr>
            <a:r>
              <a:rPr lang="en-US" sz="4258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Getting an early night. </a:t>
            </a:r>
          </a:p>
          <a:p>
            <a:pPr algn="l" marL="919375" indent="-459687" lvl="1">
              <a:lnSpc>
                <a:spcPts val="5961"/>
              </a:lnSpc>
              <a:buFont typeface="Arial"/>
              <a:buChar char="•"/>
            </a:pPr>
            <a:r>
              <a:rPr lang="en-US" sz="4258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No toys or personal belongings to be bought into school.  </a:t>
            </a:r>
          </a:p>
          <a:p>
            <a:pPr algn="l" marL="919375" indent="-459687" lvl="1">
              <a:lnSpc>
                <a:spcPts val="5961"/>
              </a:lnSpc>
              <a:buFont typeface="Arial"/>
              <a:buChar char="•"/>
            </a:pPr>
            <a:r>
              <a:rPr lang="en-US" sz="4258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Bring a healthy snack for break time (if you wish) and re-usable bottle of water.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912654" y="960241"/>
            <a:ext cx="14553191" cy="1241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86"/>
              </a:lnSpc>
            </a:pPr>
            <a:r>
              <a:rPr lang="en-US" sz="9465">
                <a:solidFill>
                  <a:srgbClr val="324842"/>
                </a:solidFill>
                <a:latin typeface="Fibre"/>
                <a:ea typeface="Fibre"/>
                <a:cs typeface="Fibre"/>
                <a:sym typeface="Fibre"/>
              </a:rPr>
              <a:t>Our expectations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1100" r="0" b="-11062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91370" y="0"/>
            <a:ext cx="19186398" cy="10596355"/>
            <a:chOff x="0" y="0"/>
            <a:chExt cx="25581865" cy="1412847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3321178" y="946984"/>
              <a:ext cx="12260686" cy="13181490"/>
            </a:xfrm>
            <a:custGeom>
              <a:avLst/>
              <a:gdLst/>
              <a:ahLst/>
              <a:cxnLst/>
              <a:rect r="r" b="b" t="t" l="l"/>
              <a:pathLst>
                <a:path h="13181490" w="12260686">
                  <a:moveTo>
                    <a:pt x="0" y="0"/>
                  </a:moveTo>
                  <a:lnTo>
                    <a:pt x="12260687" y="0"/>
                  </a:lnTo>
                  <a:lnTo>
                    <a:pt x="12260687" y="13181489"/>
                  </a:lnTo>
                  <a:lnTo>
                    <a:pt x="0" y="131814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37921" b="-47881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13321178" cy="14128473"/>
            </a:xfrm>
            <a:custGeom>
              <a:avLst/>
              <a:gdLst/>
              <a:ahLst/>
              <a:cxnLst/>
              <a:rect r="r" b="b" t="t" l="l"/>
              <a:pathLst>
                <a:path h="14128473" w="13321178">
                  <a:moveTo>
                    <a:pt x="13321178" y="0"/>
                  </a:moveTo>
                  <a:lnTo>
                    <a:pt x="0" y="0"/>
                  </a:lnTo>
                  <a:lnTo>
                    <a:pt x="0" y="14128473"/>
                  </a:lnTo>
                  <a:lnTo>
                    <a:pt x="13321178" y="14128473"/>
                  </a:lnTo>
                  <a:lnTo>
                    <a:pt x="13321178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20020" b="-3044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440405" y="438937"/>
            <a:ext cx="17460805" cy="9428954"/>
            <a:chOff x="0" y="0"/>
            <a:chExt cx="4598730" cy="2483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598731" cy="2483346"/>
            </a:xfrm>
            <a:custGeom>
              <a:avLst/>
              <a:gdLst/>
              <a:ahLst/>
              <a:cxnLst/>
              <a:rect r="r" b="b" t="t" l="l"/>
              <a:pathLst>
                <a:path h="2483346" w="4598731">
                  <a:moveTo>
                    <a:pt x="0" y="0"/>
                  </a:moveTo>
                  <a:lnTo>
                    <a:pt x="4598731" y="0"/>
                  </a:lnTo>
                  <a:lnTo>
                    <a:pt x="4598731" y="2483346"/>
                  </a:lnTo>
                  <a:lnTo>
                    <a:pt x="0" y="2483346"/>
                  </a:lnTo>
                  <a:close/>
                </a:path>
              </a:pathLst>
            </a:custGeom>
            <a:solidFill>
              <a:srgbClr val="FFFFFF">
                <a:alpha val="76863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598730" cy="2521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3016564" y="66605"/>
            <a:ext cx="12170530" cy="2038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738"/>
              </a:lnSpc>
            </a:pPr>
            <a:r>
              <a:rPr lang="en-US" sz="14178">
                <a:solidFill>
                  <a:srgbClr val="324842"/>
                </a:solidFill>
                <a:latin typeface="Fibre"/>
                <a:ea typeface="Fibre"/>
                <a:cs typeface="Fibre"/>
                <a:sym typeface="Fibre"/>
              </a:rPr>
              <a:t>Notices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40813" y="2989869"/>
            <a:ext cx="16806374" cy="53325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1064629" indent="-532315" lvl="1">
              <a:lnSpc>
                <a:spcPts val="6903"/>
              </a:lnSpc>
              <a:buFont typeface="Arial"/>
              <a:buChar char="•"/>
            </a:pPr>
            <a:r>
              <a:rPr lang="en-US" sz="4931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PE days are Monday and Thursday, please make sure children are in the appropriate uniform (see website).</a:t>
            </a:r>
          </a:p>
          <a:p>
            <a:pPr algn="ctr" marL="1064629" indent="-532315" lvl="1">
              <a:lnSpc>
                <a:spcPts val="6903"/>
              </a:lnSpc>
              <a:buFont typeface="Arial"/>
              <a:buChar char="•"/>
            </a:pPr>
            <a:r>
              <a:rPr lang="en-US" sz="4931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Homework is shared via Google Classroom on Friday, to be handed in for the following Friday.</a:t>
            </a:r>
          </a:p>
          <a:p>
            <a:pPr algn="ctr" marL="1064629" indent="-532315" lvl="1">
              <a:lnSpc>
                <a:spcPts val="6903"/>
              </a:lnSpc>
              <a:buFont typeface="Arial"/>
              <a:buChar char="•"/>
            </a:pPr>
            <a:r>
              <a:rPr lang="en-US" sz="4931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Reading Records should be brought in daily, along with your child’s reading skill book.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1100" r="0" b="-11062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91370" y="0"/>
            <a:ext cx="19186398" cy="10596355"/>
            <a:chOff x="0" y="0"/>
            <a:chExt cx="25581865" cy="1412847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3321178" y="946984"/>
              <a:ext cx="12260686" cy="13181490"/>
            </a:xfrm>
            <a:custGeom>
              <a:avLst/>
              <a:gdLst/>
              <a:ahLst/>
              <a:cxnLst/>
              <a:rect r="r" b="b" t="t" l="l"/>
              <a:pathLst>
                <a:path h="13181490" w="12260686">
                  <a:moveTo>
                    <a:pt x="0" y="0"/>
                  </a:moveTo>
                  <a:lnTo>
                    <a:pt x="12260687" y="0"/>
                  </a:lnTo>
                  <a:lnTo>
                    <a:pt x="12260687" y="13181489"/>
                  </a:lnTo>
                  <a:lnTo>
                    <a:pt x="0" y="131814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37921" b="-47881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true" flipV="false" rot="0">
              <a:off x="0" y="0"/>
              <a:ext cx="13321178" cy="14128473"/>
            </a:xfrm>
            <a:custGeom>
              <a:avLst/>
              <a:gdLst/>
              <a:ahLst/>
              <a:cxnLst/>
              <a:rect r="r" b="b" t="t" l="l"/>
              <a:pathLst>
                <a:path h="14128473" w="13321178">
                  <a:moveTo>
                    <a:pt x="13321178" y="0"/>
                  </a:moveTo>
                  <a:lnTo>
                    <a:pt x="0" y="0"/>
                  </a:lnTo>
                  <a:lnTo>
                    <a:pt x="0" y="14128473"/>
                  </a:lnTo>
                  <a:lnTo>
                    <a:pt x="13321178" y="14128473"/>
                  </a:lnTo>
                  <a:lnTo>
                    <a:pt x="13321178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20020" b="-30447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440405" y="438937"/>
            <a:ext cx="17460805" cy="9428954"/>
            <a:chOff x="0" y="0"/>
            <a:chExt cx="4598730" cy="248334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598731" cy="2483346"/>
            </a:xfrm>
            <a:custGeom>
              <a:avLst/>
              <a:gdLst/>
              <a:ahLst/>
              <a:cxnLst/>
              <a:rect r="r" b="b" t="t" l="l"/>
              <a:pathLst>
                <a:path h="2483346" w="4598731">
                  <a:moveTo>
                    <a:pt x="0" y="0"/>
                  </a:moveTo>
                  <a:lnTo>
                    <a:pt x="4598731" y="0"/>
                  </a:lnTo>
                  <a:lnTo>
                    <a:pt x="4598731" y="2483346"/>
                  </a:lnTo>
                  <a:lnTo>
                    <a:pt x="0" y="2483346"/>
                  </a:lnTo>
                  <a:close/>
                </a:path>
              </a:pathLst>
            </a:custGeom>
            <a:solidFill>
              <a:srgbClr val="FFFFFF">
                <a:alpha val="76863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598730" cy="25214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824472" y="0"/>
            <a:ext cx="14554715" cy="10287000"/>
          </a:xfrm>
          <a:custGeom>
            <a:avLst/>
            <a:gdLst/>
            <a:ahLst/>
            <a:cxnLst/>
            <a:rect r="r" b="b" t="t" l="l"/>
            <a:pathLst>
              <a:path h="10287000" w="14554715">
                <a:moveTo>
                  <a:pt x="0" y="0"/>
                </a:moveTo>
                <a:lnTo>
                  <a:pt x="14554715" y="0"/>
                </a:lnTo>
                <a:lnTo>
                  <a:pt x="1455471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1100" r="0" b="-11062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26589" y="599782"/>
            <a:ext cx="17023349" cy="9141051"/>
            <a:chOff x="0" y="0"/>
            <a:chExt cx="4483516" cy="240752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83516" cy="2407520"/>
            </a:xfrm>
            <a:custGeom>
              <a:avLst/>
              <a:gdLst/>
              <a:ahLst/>
              <a:cxnLst/>
              <a:rect r="r" b="b" t="t" l="l"/>
              <a:pathLst>
                <a:path h="2407520" w="4483516">
                  <a:moveTo>
                    <a:pt x="0" y="0"/>
                  </a:moveTo>
                  <a:lnTo>
                    <a:pt x="4483516" y="0"/>
                  </a:lnTo>
                  <a:lnTo>
                    <a:pt x="4483516" y="2407520"/>
                  </a:lnTo>
                  <a:lnTo>
                    <a:pt x="0" y="2407520"/>
                  </a:lnTo>
                  <a:close/>
                </a:path>
              </a:pathLst>
            </a:custGeom>
            <a:solidFill>
              <a:srgbClr val="FFFFFF">
                <a:alpha val="8666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83516" cy="24456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5736" y="857188"/>
            <a:ext cx="18288000" cy="8883645"/>
          </a:xfrm>
          <a:custGeom>
            <a:avLst/>
            <a:gdLst/>
            <a:ahLst/>
            <a:cxnLst/>
            <a:rect r="r" b="b" t="t" l="l"/>
            <a:pathLst>
              <a:path h="8883645" w="18288000">
                <a:moveTo>
                  <a:pt x="0" y="0"/>
                </a:moveTo>
                <a:lnTo>
                  <a:pt x="18288000" y="0"/>
                </a:lnTo>
                <a:lnTo>
                  <a:pt x="18288000" y="8883645"/>
                </a:lnTo>
                <a:lnTo>
                  <a:pt x="0" y="8883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1100" r="0" b="-11062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783107" y="-223745"/>
            <a:ext cx="8173073" cy="7389938"/>
          </a:xfrm>
          <a:custGeom>
            <a:avLst/>
            <a:gdLst/>
            <a:ahLst/>
            <a:cxnLst/>
            <a:rect r="r" b="b" t="t" l="l"/>
            <a:pathLst>
              <a:path h="7389938" w="8173073">
                <a:moveTo>
                  <a:pt x="0" y="0"/>
                </a:moveTo>
                <a:lnTo>
                  <a:pt x="8173072" y="0"/>
                </a:lnTo>
                <a:lnTo>
                  <a:pt x="8173072" y="7389939"/>
                </a:lnTo>
                <a:lnTo>
                  <a:pt x="0" y="73899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968909" y="-82303"/>
            <a:ext cx="8497119" cy="7248496"/>
          </a:xfrm>
          <a:custGeom>
            <a:avLst/>
            <a:gdLst/>
            <a:ahLst/>
            <a:cxnLst/>
            <a:rect r="r" b="b" t="t" l="l"/>
            <a:pathLst>
              <a:path h="7248496" w="8497119">
                <a:moveTo>
                  <a:pt x="0" y="0"/>
                </a:moveTo>
                <a:lnTo>
                  <a:pt x="8497118" y="0"/>
                </a:lnTo>
                <a:lnTo>
                  <a:pt x="8497118" y="7248497"/>
                </a:lnTo>
                <a:lnTo>
                  <a:pt x="0" y="72484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838131" y="4278313"/>
            <a:ext cx="6984147" cy="6649016"/>
          </a:xfrm>
          <a:custGeom>
            <a:avLst/>
            <a:gdLst/>
            <a:ahLst/>
            <a:cxnLst/>
            <a:rect r="r" b="b" t="t" l="l"/>
            <a:pathLst>
              <a:path h="6649016" w="6984147">
                <a:moveTo>
                  <a:pt x="0" y="0"/>
                </a:moveTo>
                <a:lnTo>
                  <a:pt x="6984148" y="0"/>
                </a:lnTo>
                <a:lnTo>
                  <a:pt x="6984148" y="6649016"/>
                </a:lnTo>
                <a:lnTo>
                  <a:pt x="0" y="66490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1100" r="0" b="-11062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6197" y="383717"/>
            <a:ext cx="7694864" cy="9519566"/>
          </a:xfrm>
          <a:custGeom>
            <a:avLst/>
            <a:gdLst/>
            <a:ahLst/>
            <a:cxnLst/>
            <a:rect r="r" b="b" t="t" l="l"/>
            <a:pathLst>
              <a:path h="9519566" w="7694864">
                <a:moveTo>
                  <a:pt x="0" y="0"/>
                </a:moveTo>
                <a:lnTo>
                  <a:pt x="7694864" y="0"/>
                </a:lnTo>
                <a:lnTo>
                  <a:pt x="7694864" y="9519566"/>
                </a:lnTo>
                <a:lnTo>
                  <a:pt x="0" y="95195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144000" y="383717"/>
            <a:ext cx="6782690" cy="9519566"/>
          </a:xfrm>
          <a:custGeom>
            <a:avLst/>
            <a:gdLst/>
            <a:ahLst/>
            <a:cxnLst/>
            <a:rect r="r" b="b" t="t" l="l"/>
            <a:pathLst>
              <a:path h="9519566" w="6782690">
                <a:moveTo>
                  <a:pt x="0" y="0"/>
                </a:moveTo>
                <a:lnTo>
                  <a:pt x="6782690" y="0"/>
                </a:lnTo>
                <a:lnTo>
                  <a:pt x="6782690" y="9519566"/>
                </a:lnTo>
                <a:lnTo>
                  <a:pt x="0" y="95195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1100" r="0" b="-11062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629699" y="1545310"/>
            <a:ext cx="19272869" cy="8960388"/>
            <a:chOff x="0" y="0"/>
            <a:chExt cx="25697158" cy="119471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1947059"/>
              <a:ext cx="7516546" cy="10000125"/>
            </a:xfrm>
            <a:custGeom>
              <a:avLst/>
              <a:gdLst/>
              <a:ahLst/>
              <a:cxnLst/>
              <a:rect r="r" b="b" t="t" l="l"/>
              <a:pathLst>
                <a:path h="10000125" w="7516546">
                  <a:moveTo>
                    <a:pt x="0" y="0"/>
                  </a:moveTo>
                  <a:lnTo>
                    <a:pt x="7516546" y="0"/>
                  </a:lnTo>
                  <a:lnTo>
                    <a:pt x="7516546" y="10000125"/>
                  </a:lnTo>
                  <a:lnTo>
                    <a:pt x="0" y="10000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-41486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9584596" y="0"/>
              <a:ext cx="6112562" cy="11947184"/>
            </a:xfrm>
            <a:custGeom>
              <a:avLst/>
              <a:gdLst/>
              <a:ahLst/>
              <a:cxnLst/>
              <a:rect r="r" b="b" t="t" l="l"/>
              <a:pathLst>
                <a:path h="11947184" w="6112562">
                  <a:moveTo>
                    <a:pt x="0" y="0"/>
                  </a:moveTo>
                  <a:lnTo>
                    <a:pt x="6112562" y="0"/>
                  </a:lnTo>
                  <a:lnTo>
                    <a:pt x="6112562" y="11947184"/>
                  </a:lnTo>
                  <a:lnTo>
                    <a:pt x="0" y="119471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1390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28700" y="1028700"/>
            <a:ext cx="7279372" cy="8229600"/>
            <a:chOff x="0" y="0"/>
            <a:chExt cx="1917201" cy="216746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17201" cy="2167467"/>
            </a:xfrm>
            <a:custGeom>
              <a:avLst/>
              <a:gdLst/>
              <a:ahLst/>
              <a:cxnLst/>
              <a:rect r="r" b="b" t="t" l="l"/>
              <a:pathLst>
                <a:path h="2167467" w="1917201">
                  <a:moveTo>
                    <a:pt x="0" y="0"/>
                  </a:moveTo>
                  <a:lnTo>
                    <a:pt x="1917201" y="0"/>
                  </a:lnTo>
                  <a:lnTo>
                    <a:pt x="1917201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>
                <a:alpha val="68627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917201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656645" y="2384123"/>
            <a:ext cx="6023483" cy="5509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548"/>
              </a:lnSpc>
            </a:pPr>
            <a:r>
              <a:rPr lang="en-US" sz="12023">
                <a:solidFill>
                  <a:srgbClr val="324842"/>
                </a:solidFill>
                <a:latin typeface="Fibre"/>
                <a:ea typeface="Fibre"/>
                <a:cs typeface="Fibre"/>
                <a:sym typeface="Fibre"/>
              </a:rPr>
              <a:t>How can you support? 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8545713" y="1028700"/>
            <a:ext cx="9128981" cy="8807182"/>
            <a:chOff x="0" y="0"/>
            <a:chExt cx="12171975" cy="11742909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12171975" cy="11742909"/>
              <a:chOff x="0" y="0"/>
              <a:chExt cx="2404341" cy="2319587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2404341" cy="2319587"/>
              </a:xfrm>
              <a:custGeom>
                <a:avLst/>
                <a:gdLst/>
                <a:ahLst/>
                <a:cxnLst/>
                <a:rect r="r" b="b" t="t" l="l"/>
                <a:pathLst>
                  <a:path h="2319587" w="2404341">
                    <a:moveTo>
                      <a:pt x="0" y="0"/>
                    </a:moveTo>
                    <a:lnTo>
                      <a:pt x="2404341" y="0"/>
                    </a:lnTo>
                    <a:lnTo>
                      <a:pt x="2404341" y="2319587"/>
                    </a:lnTo>
                    <a:lnTo>
                      <a:pt x="0" y="2319587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38100"/>
                <a:ext cx="2404341" cy="235768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4" id="14"/>
            <p:cNvSpPr txBox="true"/>
            <p:nvPr/>
          </p:nvSpPr>
          <p:spPr>
            <a:xfrm rot="0">
              <a:off x="0" y="138607"/>
              <a:ext cx="11809508" cy="103639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865439" indent="-432719" lvl="1">
                <a:lnSpc>
                  <a:spcPts val="5611"/>
                </a:lnSpc>
                <a:buFont typeface="Arial"/>
                <a:buChar char="•"/>
              </a:pPr>
              <a:r>
                <a:rPr lang="en-US" sz="4008">
                  <a:solidFill>
                    <a:srgbClr val="324842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Reading regularly and asking questions about the content will aid their comprehension skills.</a:t>
              </a:r>
            </a:p>
            <a:p>
              <a:pPr algn="l" marL="865439" indent="-432719" lvl="1">
                <a:lnSpc>
                  <a:spcPts val="5611"/>
                </a:lnSpc>
                <a:buFont typeface="Arial"/>
                <a:buChar char="•"/>
              </a:pPr>
              <a:r>
                <a:rPr lang="en-US" sz="4008">
                  <a:solidFill>
                    <a:srgbClr val="324842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Encouraging your child with their homework and helping where appropriate.</a:t>
              </a:r>
            </a:p>
            <a:p>
              <a:pPr algn="l" marL="865439" indent="-432719" lvl="1">
                <a:lnSpc>
                  <a:spcPts val="5611"/>
                </a:lnSpc>
                <a:buFont typeface="Arial"/>
                <a:buChar char="•"/>
              </a:pPr>
              <a:r>
                <a:rPr lang="en-US" sz="4008">
                  <a:solidFill>
                    <a:srgbClr val="324842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Encouraging your child to practice their spellings and arithmetic skills.</a:t>
              </a:r>
            </a:p>
            <a:p>
              <a:pPr algn="l" marL="865439" indent="-432719" lvl="1">
                <a:lnSpc>
                  <a:spcPts val="5611"/>
                </a:lnSpc>
                <a:buFont typeface="Arial"/>
                <a:buChar char="•"/>
              </a:pPr>
              <a:r>
                <a:rPr lang="en-US" sz="4008">
                  <a:solidFill>
                    <a:srgbClr val="324842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Being supportive through Y6.</a:t>
              </a:r>
            </a:p>
            <a:p>
              <a:pPr algn="l" marL="865439" indent="-432719" lvl="1">
                <a:lnSpc>
                  <a:spcPts val="5611"/>
                </a:lnSpc>
                <a:buFont typeface="Arial"/>
                <a:buChar char="•"/>
              </a:pPr>
              <a:r>
                <a:rPr lang="en-US" sz="4008">
                  <a:solidFill>
                    <a:srgbClr val="324842"/>
                  </a:solidFill>
                  <a:latin typeface="Gabriel Sans Condensed"/>
                  <a:ea typeface="Gabriel Sans Condensed"/>
                  <a:cs typeface="Gabriel Sans Condensed"/>
                  <a:sym typeface="Gabriel Sans Condensed"/>
                </a:rPr>
                <a:t>Encouraging your child to discuss worries with their class teacher. 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1100" r="0" b="-11062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45291" y="787434"/>
            <a:ext cx="16916120" cy="8899785"/>
            <a:chOff x="0" y="0"/>
            <a:chExt cx="4455274" cy="234397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55274" cy="2343976"/>
            </a:xfrm>
            <a:custGeom>
              <a:avLst/>
              <a:gdLst/>
              <a:ahLst/>
              <a:cxnLst/>
              <a:rect r="r" b="b" t="t" l="l"/>
              <a:pathLst>
                <a:path h="2343976" w="4455274">
                  <a:moveTo>
                    <a:pt x="0" y="0"/>
                  </a:moveTo>
                  <a:lnTo>
                    <a:pt x="4455274" y="0"/>
                  </a:lnTo>
                  <a:lnTo>
                    <a:pt x="4455274" y="2343976"/>
                  </a:lnTo>
                  <a:lnTo>
                    <a:pt x="0" y="2343976"/>
                  </a:lnTo>
                  <a:close/>
                </a:path>
              </a:pathLst>
            </a:custGeom>
            <a:solidFill>
              <a:srgbClr val="FFFFFF">
                <a:alpha val="86667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455274" cy="23820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666660" y="2606166"/>
            <a:ext cx="15663144" cy="7371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45640" indent="-472820" lvl="1">
              <a:lnSpc>
                <a:spcPts val="5737"/>
              </a:lnSpc>
              <a:buFont typeface="Arial"/>
              <a:buChar char="•"/>
            </a:pPr>
            <a:r>
              <a:rPr lang="en-US" sz="4379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https://www.bbc.co.uk/bitesize/learn </a:t>
            </a:r>
          </a:p>
          <a:p>
            <a:pPr algn="ctr">
              <a:lnSpc>
                <a:spcPts val="4689"/>
              </a:lnSpc>
            </a:pPr>
            <a:r>
              <a:rPr lang="en-US" sz="3580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(Offers a range of interactive activities, quizzes, and revision materials for English and Maths at KS2 level.)</a:t>
            </a:r>
          </a:p>
          <a:p>
            <a:pPr algn="l" marL="945640" indent="-472820" lvl="1">
              <a:lnSpc>
                <a:spcPts val="5737"/>
              </a:lnSpc>
              <a:buFont typeface="Arial"/>
              <a:buChar char="•"/>
            </a:pPr>
            <a:r>
              <a:rPr lang="en-US" sz="4379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Times Table Rockstars </a:t>
            </a:r>
          </a:p>
          <a:p>
            <a:pPr algn="ctr">
              <a:lnSpc>
                <a:spcPts val="4820"/>
              </a:lnSpc>
            </a:pPr>
            <a:r>
              <a:rPr lang="en-US" sz="3680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(your child has a login in their reading record)</a:t>
            </a:r>
          </a:p>
          <a:p>
            <a:pPr algn="l" marL="945640" indent="-472820" lvl="1">
              <a:lnSpc>
                <a:spcPts val="5737"/>
              </a:lnSpc>
              <a:buFont typeface="Arial"/>
              <a:buChar char="•"/>
            </a:pPr>
            <a:r>
              <a:rPr lang="en-US" sz="4379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https://www.mathsisfun.com/ </a:t>
            </a:r>
          </a:p>
          <a:p>
            <a:pPr algn="ctr">
              <a:lnSpc>
                <a:spcPts val="4820"/>
              </a:lnSpc>
            </a:pPr>
            <a:r>
              <a:rPr lang="en-US" sz="3680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(Good for revising formal methods of calculation, including fractions)</a:t>
            </a:r>
          </a:p>
          <a:p>
            <a:pPr algn="l" marL="945642" indent="-472821" lvl="1">
              <a:lnSpc>
                <a:spcPts val="5737"/>
              </a:lnSpc>
              <a:buFont typeface="Arial"/>
              <a:buChar char="•"/>
            </a:pPr>
            <a:r>
              <a:rPr lang="en-US" sz="4380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Read Theory</a:t>
            </a:r>
          </a:p>
          <a:p>
            <a:pPr algn="ctr">
              <a:lnSpc>
                <a:spcPts val="5017"/>
              </a:lnSpc>
            </a:pPr>
            <a:r>
              <a:rPr lang="en-US" sz="3830">
                <a:solidFill>
                  <a:srgbClr val="324842"/>
                </a:solidFill>
                <a:latin typeface="Gabriel Sans Condensed"/>
                <a:ea typeface="Gabriel Sans Condensed"/>
                <a:cs typeface="Gabriel Sans Condensed"/>
                <a:sym typeface="Gabriel Sans Condensed"/>
              </a:rPr>
              <a:t>(Supports reading comprehension practice. Your child has a login in their reading record)</a:t>
            </a:r>
          </a:p>
          <a:p>
            <a:pPr algn="l">
              <a:lnSpc>
                <a:spcPts val="6131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666660" y="1020942"/>
            <a:ext cx="15592640" cy="1718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45"/>
              </a:lnSpc>
            </a:pPr>
            <a:r>
              <a:rPr lang="en-US" sz="12023">
                <a:solidFill>
                  <a:srgbClr val="324842"/>
                </a:solidFill>
                <a:latin typeface="Fibre"/>
                <a:ea typeface="Fibre"/>
                <a:cs typeface="Fibre"/>
                <a:sym typeface="Fibre"/>
              </a:rPr>
              <a:t>Useful Websites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DAG1BIdfW6g</dc:identifier>
  <dcterms:modified xsi:type="dcterms:W3CDTF">2011-08-01T06:04:30Z</dcterms:modified>
  <cp:revision>1</cp:revision>
  <dc:title>Welcome to Y6 - Hazel Class</dc:title>
</cp:coreProperties>
</file>