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4" r:id="rId2"/>
    <p:sldId id="285" r:id="rId3"/>
    <p:sldId id="286" r:id="rId4"/>
    <p:sldId id="287" r:id="rId5"/>
    <p:sldId id="274" r:id="rId6"/>
    <p:sldId id="276" r:id="rId7"/>
    <p:sldId id="275" r:id="rId8"/>
    <p:sldId id="278" r:id="rId9"/>
    <p:sldId id="277" r:id="rId10"/>
    <p:sldId id="279" r:id="rId11"/>
    <p:sldId id="280" r:id="rId12"/>
    <p:sldId id="281" r:id="rId13"/>
    <p:sldId id="282" r:id="rId14"/>
    <p:sldId id="283" r:id="rId15"/>
    <p:sldId id="264" r:id="rId16"/>
    <p:sldId id="288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05E5E"/>
    <a:srgbClr val="C670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397" autoAdjust="0"/>
    <p:restoredTop sz="94660"/>
  </p:normalViewPr>
  <p:slideViewPr>
    <p:cSldViewPr snapToGrid="0">
      <p:cViewPr>
        <p:scale>
          <a:sx n="79" d="100"/>
          <a:sy n="79" d="100"/>
        </p:scale>
        <p:origin x="-120" y="1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846C236-9748-42C3-868D-89F234E9F7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F7CEB37A-4536-41B8-8118-4B27B3CC5F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2E40574-5A46-429A-9D87-0F84C5FFAD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5636D-264A-4F6D-8ECE-8EDFBE94DDD3}" type="datetimeFigureOut">
              <a:rPr lang="en-GB" smtClean="0"/>
              <a:t>02/04/2020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DA8C34D-39D0-4625-BAA2-FB26C3C993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2577034-A545-426D-9C46-F39A2183C4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95AE4-F2A1-4FCC-8F85-C251955AF8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6688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081948D-811A-4B8D-8D7B-B562A024D0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4EEB0A57-D55D-4E5D-87C4-A88948A63E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9352B6A-4D8F-46C6-9AE3-8E1DCF8D4D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5636D-264A-4F6D-8ECE-8EDFBE94DDD3}" type="datetimeFigureOut">
              <a:rPr lang="en-GB" smtClean="0"/>
              <a:t>02/04/2020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918245C-0AE0-4288-A92E-15185793C1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4396DC3-3E37-484D-B1F9-E47791AAF9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95AE4-F2A1-4FCC-8F85-C251955AF8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07489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01FF974D-D2CC-4101-90DD-AFF67E3E4D2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14F9A1A0-39DC-4B01-BB5A-8708969E28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A50014C-E888-4391-BD0E-804BE613A0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5636D-264A-4F6D-8ECE-8EDFBE94DDD3}" type="datetimeFigureOut">
              <a:rPr lang="en-GB" smtClean="0"/>
              <a:t>02/04/2020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73EC1A2-C6A2-40F0-8DC9-D9B9973248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370E400-2776-4619-A618-013BF8412E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95AE4-F2A1-4FCC-8F85-C251955AF8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54029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399EBD6-5A36-4B18-BFF8-6CFB4F69A0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C54CF1C-64F0-4278-AE2C-C8EAAA8550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6A6E623-682C-47AF-A07C-CAA1BFF9F6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5636D-264A-4F6D-8ECE-8EDFBE94DDD3}" type="datetimeFigureOut">
              <a:rPr lang="en-GB" smtClean="0"/>
              <a:t>02/04/2020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B8914B3-DF13-467C-B7EF-78570B88E0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16F5045-421C-4A85-9F64-D4F64AC596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95AE4-F2A1-4FCC-8F85-C251955AF8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33411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32BFC41-8843-4FFF-A896-A5150B2CFB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A2F835EA-3002-4AF7-BDCF-0B8F563C7D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2036311-C066-43EF-ABBB-CCBB0E25C5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5636D-264A-4F6D-8ECE-8EDFBE94DDD3}" type="datetimeFigureOut">
              <a:rPr lang="en-GB" smtClean="0"/>
              <a:t>02/04/2020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4CA725E-2952-48A9-8E92-0B7DC7A676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65AAD66-D3EF-462F-AB15-849D6F9959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95AE4-F2A1-4FCC-8F85-C251955AF8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95065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4C6594F-627A-4DF7-B855-8CC82F5106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610461B-E92D-4501-A52C-509A8A05256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42445F31-52FC-4792-9EB5-D2F759E511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C23CE8CE-40B3-464E-B453-A2FAE7DC64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5636D-264A-4F6D-8ECE-8EDFBE94DDD3}" type="datetimeFigureOut">
              <a:rPr lang="en-GB" smtClean="0"/>
              <a:t>02/04/2020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8FF3DEA6-68E7-417B-971D-04E969C0C5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04E19799-5B11-46B0-A940-0DCC1401FF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95AE4-F2A1-4FCC-8F85-C251955AF8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85095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B38FCA6-00C6-41E2-AF00-726DED7FC9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895A5188-A5E7-4EA4-9546-FD6FFB9F7E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2D929907-66EE-474F-864F-00973CC9F3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AFBB3DAF-6937-43DB-986D-859FB588A3D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A0C2ED2E-A442-454B-B572-584A9ECB2CF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1EA282F7-36C4-4A2A-9719-CE79E1282F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5636D-264A-4F6D-8ECE-8EDFBE94DDD3}" type="datetimeFigureOut">
              <a:rPr lang="en-GB" smtClean="0"/>
              <a:t>02/04/2020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58F63480-2E45-4153-86B7-1DD8F278A6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9AB0707F-A685-4D24-9336-F713FA1E72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95AE4-F2A1-4FCC-8F85-C251955AF8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96959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AA293A7-F48A-4663-9B68-22643CC823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7E713012-3122-48AD-8909-4D792BA2E9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5636D-264A-4F6D-8ECE-8EDFBE94DDD3}" type="datetimeFigureOut">
              <a:rPr lang="en-GB" smtClean="0"/>
              <a:t>02/04/2020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DCD55003-95C9-41B3-9F89-1E672A6922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D4C5A9DF-62BA-4C37-B108-B93D695218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95AE4-F2A1-4FCC-8F85-C251955AF8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21064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A1718507-3485-43B3-94BA-E02A247849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5636D-264A-4F6D-8ECE-8EDFBE94DDD3}" type="datetimeFigureOut">
              <a:rPr lang="en-GB" smtClean="0"/>
              <a:t>02/04/2020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FA168016-CF04-4944-BA95-D1ED7FF688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A72618B4-8439-4CBA-99F5-1D4974BF7E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95AE4-F2A1-4FCC-8F85-C251955AF8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62779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887C1D2-C64E-4758-A3B4-95A08F4873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39C9681-561B-486E-A7BF-C8E91D0C45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46914526-F7A8-4298-9B83-0883B2D0BC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B01E8947-FAF2-4535-B79D-E1165CA4F1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5636D-264A-4F6D-8ECE-8EDFBE94DDD3}" type="datetimeFigureOut">
              <a:rPr lang="en-GB" smtClean="0"/>
              <a:t>02/04/2020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CB41BA13-D544-4A48-BE06-989C7B550B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8399728D-72A6-43E2-B27A-B331165CBB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95AE4-F2A1-4FCC-8F85-C251955AF8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56358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0CC0831-AE82-4F43-BB87-976A500E0D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8C34CC60-87DE-43E2-BEB0-BF592ED831F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83B137C4-5FB4-4E6F-A283-BA1E507F44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304AD8B8-ED64-48C3-A10E-506D57AC93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5636D-264A-4F6D-8ECE-8EDFBE94DDD3}" type="datetimeFigureOut">
              <a:rPr lang="en-GB" smtClean="0"/>
              <a:t>02/04/2020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C35820F9-184D-4DEA-9E1C-18A0FEF1D6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09F5F51A-9CAB-4C3C-A1CD-E07E62E67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95AE4-F2A1-4FCC-8F85-C251955AF8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96830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3E361B46-5204-4CDD-A0C0-3B7F9EBED9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11F63FC6-1DE6-4A76-8DD5-C433254A79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E9A3486-730D-4383-9754-A1F2DD4909A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F5636D-264A-4F6D-8ECE-8EDFBE94DDD3}" type="datetimeFigureOut">
              <a:rPr lang="en-GB" smtClean="0"/>
              <a:t>02/04/2020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A58C15D-B9E3-44C2-99CA-29703B102EE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0F89060-30FC-4112-86C5-62322D71DB6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D95AE4-F2A1-4FCC-8F85-C251955AF8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4568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F42A8559-181C-4E7E-BCC0-148EBFA93740}"/>
              </a:ext>
            </a:extLst>
          </p:cNvPr>
          <p:cNvSpPr/>
          <p:nvPr/>
        </p:nvSpPr>
        <p:spPr>
          <a:xfrm>
            <a:off x="-4130" y="77493"/>
            <a:ext cx="12192000" cy="1403324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/>
          </a:p>
        </p:txBody>
      </p:sp>
      <p:sp>
        <p:nvSpPr>
          <p:cNvPr id="6" name="Rectangle: Diagonal Corners Rounded 5">
            <a:extLst>
              <a:ext uri="{FF2B5EF4-FFF2-40B4-BE49-F238E27FC236}">
                <a16:creationId xmlns:a16="http://schemas.microsoft.com/office/drawing/2014/main" xmlns="" id="{5FB8E59A-7B57-4B99-8CC4-21BC88A6182A}"/>
              </a:ext>
            </a:extLst>
          </p:cNvPr>
          <p:cNvSpPr/>
          <p:nvPr/>
        </p:nvSpPr>
        <p:spPr>
          <a:xfrm>
            <a:off x="1462456" y="1176320"/>
            <a:ext cx="9272338" cy="728516"/>
          </a:xfrm>
          <a:prstGeom prst="round2DiagRect">
            <a:avLst>
              <a:gd name="adj1" fmla="val 50000"/>
              <a:gd name="adj2" fmla="val 0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  <p:sp>
        <p:nvSpPr>
          <p:cNvPr id="7" name="TextBox 4">
            <a:extLst>
              <a:ext uri="{FF2B5EF4-FFF2-40B4-BE49-F238E27FC236}">
                <a16:creationId xmlns:a16="http://schemas.microsoft.com/office/drawing/2014/main" xmlns="" id="{B54EBE31-22BE-420A-AEAD-3A55913DF39A}"/>
              </a:ext>
            </a:extLst>
          </p:cNvPr>
          <p:cNvSpPr txBox="1"/>
          <p:nvPr/>
        </p:nvSpPr>
        <p:spPr>
          <a:xfrm>
            <a:off x="-24446" y="160277"/>
            <a:ext cx="12191999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6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Progression in Mastery</a:t>
            </a:r>
          </a:p>
          <a:p>
            <a:pPr algn="ctr"/>
            <a:endParaRPr lang="en-GB" sz="1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1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1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1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1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1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1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1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3600" b="1" dirty="0" smtClean="0">
                <a:latin typeface="Century Gothic" panose="020B0502020202020204" pitchFamily="34" charset="0"/>
              </a:rPr>
              <a:t>Year 4 Order 4-Digit Numbers</a:t>
            </a:r>
            <a:endParaRPr lang="en-GB" sz="54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86A3981F-4871-4AE4-A793-E45B90BF02AE}"/>
              </a:ext>
            </a:extLst>
          </p:cNvPr>
          <p:cNvSpPr/>
          <p:nvPr/>
        </p:nvSpPr>
        <p:spPr>
          <a:xfrm>
            <a:off x="-6529" y="6186303"/>
            <a:ext cx="12192000" cy="59420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/>
          </a:p>
        </p:txBody>
      </p:sp>
      <p:sp>
        <p:nvSpPr>
          <p:cNvPr id="10" name="TextBox 1">
            <a:extLst>
              <a:ext uri="{FF2B5EF4-FFF2-40B4-BE49-F238E27FC236}">
                <a16:creationId xmlns:a16="http://schemas.microsoft.com/office/drawing/2014/main" xmlns="" id="{80DE48FF-7871-4CC4-9B74-EB4C8BDDAF0C}"/>
              </a:ext>
            </a:extLst>
          </p:cNvPr>
          <p:cNvSpPr txBox="1"/>
          <p:nvPr/>
        </p:nvSpPr>
        <p:spPr>
          <a:xfrm>
            <a:off x="3807341" y="6358092"/>
            <a:ext cx="46141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©Deepening Understanding LTD </a:t>
            </a:r>
            <a:r>
              <a:rPr lang="en-GB" sz="12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2019</a:t>
            </a:r>
            <a:endParaRPr lang="en-GB" sz="12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12" name="Picture 2" descr="https://www.deepeningunderstanding.co.uk/wp-content/uploads/2016/11/DU-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53" y="6110429"/>
            <a:ext cx="763965" cy="742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Speech Bubble: Oval 10">
            <a:extLst>
              <a:ext uri="{FF2B5EF4-FFF2-40B4-BE49-F238E27FC236}">
                <a16:creationId xmlns:a16="http://schemas.microsoft.com/office/drawing/2014/main" xmlns="" id="{5674924C-509F-4D9A-9938-06747EA21398}"/>
              </a:ext>
            </a:extLst>
          </p:cNvPr>
          <p:cNvSpPr/>
          <p:nvPr/>
        </p:nvSpPr>
        <p:spPr>
          <a:xfrm>
            <a:off x="1916449" y="2452587"/>
            <a:ext cx="5644114" cy="3121046"/>
          </a:xfrm>
          <a:prstGeom prst="wedgeEllipseCallout">
            <a:avLst>
              <a:gd name="adj1" fmla="val 52391"/>
              <a:gd name="adj2" fmla="val 36343"/>
            </a:avLst>
          </a:prstGeom>
          <a:noFill/>
          <a:ln w="69850">
            <a:solidFill>
              <a:srgbClr val="D05E5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3200" dirty="0">
                <a:solidFill>
                  <a:schemeClr val="tx1"/>
                </a:solidFill>
                <a:latin typeface="Century Gothic" panose="020B0502020202020204" pitchFamily="34" charset="0"/>
              </a:rPr>
              <a:t>Are you ready </a:t>
            </a:r>
            <a:r>
              <a:rPr lang="en-GB" sz="32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for the challenge of ordering 4-digit </a:t>
            </a:r>
            <a:r>
              <a:rPr lang="en-GB" sz="3200" dirty="0">
                <a:solidFill>
                  <a:schemeClr val="tx1"/>
                </a:solidFill>
                <a:latin typeface="Century Gothic" panose="020B0502020202020204" pitchFamily="34" charset="0"/>
              </a:rPr>
              <a:t>numbers?</a:t>
            </a:r>
          </a:p>
        </p:txBody>
      </p:sp>
      <p:pic>
        <p:nvPicPr>
          <p:cNvPr id="14" name="Picture 3" descr="27145461_468214916908565_128156848_o">
            <a:extLst>
              <a:ext uri="{FF2B5EF4-FFF2-40B4-BE49-F238E27FC236}">
                <a16:creationId xmlns:a16="http://schemas.microsoft.com/office/drawing/2014/main" xmlns="" id="{27EAEF8D-9E36-4715-8503-9B6DCD9DB6C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376" t="55943" r="39901" b="25293"/>
          <a:stretch/>
        </p:blipFill>
        <p:spPr bwMode="auto">
          <a:xfrm>
            <a:off x="7560563" y="2452587"/>
            <a:ext cx="2814517" cy="33422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6609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Diagonal Corners Rounded 5">
            <a:extLst>
              <a:ext uri="{FF2B5EF4-FFF2-40B4-BE49-F238E27FC236}">
                <a16:creationId xmlns:a16="http://schemas.microsoft.com/office/drawing/2014/main" xmlns="" id="{5FB8E59A-7B57-4B99-8CC4-21BC88A6182A}"/>
              </a:ext>
            </a:extLst>
          </p:cNvPr>
          <p:cNvSpPr/>
          <p:nvPr/>
        </p:nvSpPr>
        <p:spPr>
          <a:xfrm>
            <a:off x="1463960" y="307439"/>
            <a:ext cx="9272338" cy="728516"/>
          </a:xfrm>
          <a:prstGeom prst="round2DiagRect">
            <a:avLst>
              <a:gd name="adj1" fmla="val 50000"/>
              <a:gd name="adj2" fmla="val 0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3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Let’s </a:t>
            </a:r>
            <a:r>
              <a:rPr lang="en-GB" sz="36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learn</a:t>
            </a:r>
            <a:endParaRPr lang="en-GB" sz="5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86A3981F-4871-4AE4-A793-E45B90BF02AE}"/>
              </a:ext>
            </a:extLst>
          </p:cNvPr>
          <p:cNvSpPr/>
          <p:nvPr/>
        </p:nvSpPr>
        <p:spPr>
          <a:xfrm>
            <a:off x="-6529" y="6186303"/>
            <a:ext cx="12192000" cy="59420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/>
          </a:p>
        </p:txBody>
      </p:sp>
      <p:pic>
        <p:nvPicPr>
          <p:cNvPr id="9" name="Picture 2" descr="https://www.deepeningunderstanding.co.uk/wp-content/uploads/2016/11/DU-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53" y="6110429"/>
            <a:ext cx="763965" cy="742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1">
            <a:extLst>
              <a:ext uri="{FF2B5EF4-FFF2-40B4-BE49-F238E27FC236}">
                <a16:creationId xmlns:a16="http://schemas.microsoft.com/office/drawing/2014/main" xmlns="" id="{80DE48FF-7871-4CC4-9B74-EB4C8BDDAF0C}"/>
              </a:ext>
            </a:extLst>
          </p:cNvPr>
          <p:cNvSpPr txBox="1"/>
          <p:nvPr/>
        </p:nvSpPr>
        <p:spPr>
          <a:xfrm>
            <a:off x="3807341" y="6358092"/>
            <a:ext cx="46141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©Deepening Understanding LTD </a:t>
            </a:r>
            <a:r>
              <a:rPr lang="en-GB" sz="12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2019</a:t>
            </a:r>
            <a:endParaRPr lang="en-GB" sz="12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xmlns="" id="{03C1CBCB-35DD-41F0-B003-EEC079D094BE}"/>
              </a:ext>
            </a:extLst>
          </p:cNvPr>
          <p:cNvSpPr/>
          <p:nvPr/>
        </p:nvSpPr>
        <p:spPr>
          <a:xfrm>
            <a:off x="-6529" y="2771615"/>
            <a:ext cx="121920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dirty="0" smtClean="0">
                <a:latin typeface="Century Gothic" panose="020B0502020202020204" pitchFamily="34" charset="0"/>
              </a:rPr>
              <a:t>The most significant digit is the </a:t>
            </a:r>
            <a:r>
              <a:rPr lang="en-GB" sz="2800" dirty="0" smtClean="0">
                <a:solidFill>
                  <a:srgbClr val="FFC000"/>
                </a:solidFill>
                <a:latin typeface="Century Gothic" panose="020B0502020202020204" pitchFamily="34" charset="0"/>
              </a:rPr>
              <a:t>_______</a:t>
            </a:r>
            <a:r>
              <a:rPr lang="en-GB" sz="2800" dirty="0" smtClean="0">
                <a:latin typeface="Century Gothic" panose="020B0502020202020204" pitchFamily="34" charset="0"/>
              </a:rPr>
              <a:t> .</a:t>
            </a:r>
          </a:p>
          <a:p>
            <a:pPr algn="ctr"/>
            <a:r>
              <a:rPr lang="en-GB" sz="2800" dirty="0" smtClean="0">
                <a:latin typeface="Century Gothic" panose="020B0502020202020204" pitchFamily="34" charset="0"/>
              </a:rPr>
              <a:t>The number with the smallest number of </a:t>
            </a:r>
            <a:r>
              <a:rPr lang="en-GB" sz="2800" dirty="0">
                <a:solidFill>
                  <a:srgbClr val="FFC000"/>
                </a:solidFill>
                <a:latin typeface="Century Gothic" panose="020B0502020202020204" pitchFamily="34" charset="0"/>
              </a:rPr>
              <a:t>_______</a:t>
            </a:r>
            <a:r>
              <a:rPr lang="en-GB" sz="2800" dirty="0" smtClean="0">
                <a:latin typeface="Century Gothic" panose="020B0502020202020204" pitchFamily="34" charset="0"/>
              </a:rPr>
              <a:t> is </a:t>
            </a:r>
            <a:r>
              <a:rPr lang="en-GB" sz="2800" dirty="0" smtClean="0">
                <a:solidFill>
                  <a:srgbClr val="FFC000"/>
                </a:solidFill>
                <a:latin typeface="Century Gothic" panose="020B0502020202020204" pitchFamily="34" charset="0"/>
              </a:rPr>
              <a:t>_______</a:t>
            </a:r>
            <a:r>
              <a:rPr lang="en-GB" sz="2800" dirty="0" smtClean="0">
                <a:latin typeface="Century Gothic" panose="020B0502020202020204" pitchFamily="34" charset="0"/>
              </a:rPr>
              <a:t>. </a:t>
            </a:r>
          </a:p>
          <a:p>
            <a:pPr algn="ctr"/>
            <a:r>
              <a:rPr lang="en-GB" sz="2800" dirty="0" smtClean="0">
                <a:latin typeface="Century Gothic" panose="020B0502020202020204" pitchFamily="34" charset="0"/>
              </a:rPr>
              <a:t>The number with the second smallest number of </a:t>
            </a:r>
            <a:r>
              <a:rPr lang="en-GB" sz="2800" dirty="0" smtClean="0">
                <a:solidFill>
                  <a:srgbClr val="FFC000"/>
                </a:solidFill>
                <a:latin typeface="Century Gothic" panose="020B0502020202020204" pitchFamily="34" charset="0"/>
              </a:rPr>
              <a:t>_______ </a:t>
            </a:r>
            <a:r>
              <a:rPr lang="en-GB" sz="2800" dirty="0" smtClean="0">
                <a:latin typeface="Century Gothic" panose="020B0502020202020204" pitchFamily="34" charset="0"/>
              </a:rPr>
              <a:t>is </a:t>
            </a:r>
            <a:r>
              <a:rPr lang="en-GB" sz="2800" dirty="0" smtClean="0">
                <a:solidFill>
                  <a:srgbClr val="FFC000"/>
                </a:solidFill>
                <a:latin typeface="Century Gothic" panose="020B0502020202020204" pitchFamily="34" charset="0"/>
              </a:rPr>
              <a:t>_______</a:t>
            </a:r>
            <a:r>
              <a:rPr lang="en-GB" sz="2800" dirty="0" smtClean="0">
                <a:latin typeface="Century Gothic" panose="020B0502020202020204" pitchFamily="34" charset="0"/>
              </a:rPr>
              <a:t>. </a:t>
            </a:r>
          </a:p>
          <a:p>
            <a:pPr algn="ctr"/>
            <a:r>
              <a:rPr lang="en-GB" sz="2800" dirty="0" smtClean="0">
                <a:latin typeface="Century Gothic" panose="020B0502020202020204" pitchFamily="34" charset="0"/>
              </a:rPr>
              <a:t>The number with the greatest number of </a:t>
            </a:r>
            <a:r>
              <a:rPr lang="en-GB" sz="2800" dirty="0" smtClean="0">
                <a:solidFill>
                  <a:srgbClr val="FFC000"/>
                </a:solidFill>
                <a:latin typeface="Century Gothic" panose="020B0502020202020204" pitchFamily="34" charset="0"/>
              </a:rPr>
              <a:t>_______ </a:t>
            </a:r>
            <a:r>
              <a:rPr lang="en-GB" sz="2800" dirty="0" smtClean="0">
                <a:latin typeface="Century Gothic" panose="020B0502020202020204" pitchFamily="34" charset="0"/>
              </a:rPr>
              <a:t>is </a:t>
            </a:r>
            <a:r>
              <a:rPr lang="en-GB" sz="2800" dirty="0" smtClean="0">
                <a:solidFill>
                  <a:srgbClr val="FFC000"/>
                </a:solidFill>
                <a:latin typeface="Century Gothic" panose="020B0502020202020204" pitchFamily="34" charset="0"/>
              </a:rPr>
              <a:t>_______</a:t>
            </a:r>
            <a:r>
              <a:rPr lang="en-GB" sz="2800" dirty="0" smtClean="0">
                <a:latin typeface="Century Gothic" panose="020B0502020202020204" pitchFamily="34" charset="0"/>
              </a:rPr>
              <a:t>.  </a:t>
            </a: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  <a:p>
            <a:pPr algn="ctr"/>
            <a:r>
              <a:rPr lang="en-GB" sz="2800" dirty="0" smtClean="0">
                <a:latin typeface="Century Gothic" panose="020B0502020202020204" pitchFamily="34" charset="0"/>
              </a:rPr>
              <a:t>In ascending order this is </a:t>
            </a:r>
            <a:r>
              <a:rPr lang="en-GB" sz="2800" dirty="0" smtClean="0">
                <a:solidFill>
                  <a:srgbClr val="FFC000"/>
                </a:solidFill>
                <a:latin typeface="Century Gothic" panose="020B0502020202020204" pitchFamily="34" charset="0"/>
              </a:rPr>
              <a:t>_______</a:t>
            </a:r>
            <a:r>
              <a:rPr lang="en-GB" sz="2800" dirty="0" smtClean="0">
                <a:latin typeface="Century Gothic" panose="020B0502020202020204" pitchFamily="34" charset="0"/>
              </a:rPr>
              <a:t>,</a:t>
            </a:r>
            <a:r>
              <a:rPr lang="en-GB" sz="2800" dirty="0" smtClean="0">
                <a:solidFill>
                  <a:srgbClr val="FFC000"/>
                </a:solidFill>
                <a:latin typeface="Century Gothic" panose="020B0502020202020204" pitchFamily="34" charset="0"/>
              </a:rPr>
              <a:t> _______</a:t>
            </a:r>
            <a:r>
              <a:rPr lang="en-GB" sz="2800" dirty="0" smtClean="0">
                <a:latin typeface="Century Gothic" panose="020B0502020202020204" pitchFamily="34" charset="0"/>
              </a:rPr>
              <a:t>,</a:t>
            </a:r>
            <a:r>
              <a:rPr lang="en-GB" sz="2800" dirty="0" smtClean="0">
                <a:solidFill>
                  <a:srgbClr val="FFC000"/>
                </a:solidFill>
                <a:latin typeface="Century Gothic" panose="020B0502020202020204" pitchFamily="34" charset="0"/>
              </a:rPr>
              <a:t> _______</a:t>
            </a:r>
            <a:r>
              <a:rPr lang="en-GB" sz="2800" dirty="0" smtClean="0">
                <a:latin typeface="Century Gothic" panose="020B0502020202020204" pitchFamily="34" charset="0"/>
              </a:rPr>
              <a:t>.</a:t>
            </a: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xmlns="" id="{765F1086-7539-45B9-8794-4D5A2A493BEA}"/>
              </a:ext>
            </a:extLst>
          </p:cNvPr>
          <p:cNvSpPr/>
          <p:nvPr/>
        </p:nvSpPr>
        <p:spPr>
          <a:xfrm>
            <a:off x="4755911" y="5542574"/>
            <a:ext cx="265649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We all say it!</a:t>
            </a:r>
            <a:endParaRPr lang="en-GB" sz="3200" dirty="0">
              <a:solidFill>
                <a:srgbClr val="FF0000"/>
              </a:solidFill>
            </a:endParaRPr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xmlns="" id="{8EDB81F0-DBDB-4EC0-8C79-FB97036B634B}"/>
              </a:ext>
            </a:extLst>
          </p:cNvPr>
          <p:cNvSpPr/>
          <p:nvPr/>
        </p:nvSpPr>
        <p:spPr>
          <a:xfrm>
            <a:off x="4980331" y="5548519"/>
            <a:ext cx="220765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b="1" dirty="0">
                <a:solidFill>
                  <a:srgbClr val="00B0F0"/>
                </a:solidFill>
                <a:latin typeface="Century Gothic" panose="020B0502020202020204" pitchFamily="34" charset="0"/>
              </a:rPr>
              <a:t>You say it!</a:t>
            </a:r>
            <a:endParaRPr lang="en-GB" sz="3200" dirty="0">
              <a:solidFill>
                <a:srgbClr val="00B0F0"/>
              </a:solidFill>
            </a:endParaRPr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xmlns="" id="{95C708AD-0534-49BB-8F46-6D431AC800D4}"/>
              </a:ext>
            </a:extLst>
          </p:cNvPr>
          <p:cNvSpPr/>
          <p:nvPr/>
        </p:nvSpPr>
        <p:spPr>
          <a:xfrm>
            <a:off x="5271359" y="5548519"/>
            <a:ext cx="1625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b="1" dirty="0">
                <a:solidFill>
                  <a:srgbClr val="00B0F0"/>
                </a:solidFill>
                <a:latin typeface="Century Gothic" panose="020B0502020202020204" pitchFamily="34" charset="0"/>
              </a:rPr>
              <a:t>I say it!        </a:t>
            </a:r>
            <a:endParaRPr lang="en-GB" sz="3200" dirty="0">
              <a:solidFill>
                <a:srgbClr val="00B0F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142580" y="1179563"/>
            <a:ext cx="39068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>
                <a:latin typeface="Century Gothic" panose="020B0502020202020204" pitchFamily="34" charset="0"/>
              </a:rPr>
              <a:t>Ascending order</a:t>
            </a:r>
            <a:endParaRPr lang="en-GB" sz="2800" b="1" dirty="0">
              <a:latin typeface="Century Gothic" panose="020B0502020202020204" pitchFamily="34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3351822" y="1809861"/>
            <a:ext cx="5488357" cy="655609"/>
            <a:chOff x="3049695" y="1809861"/>
            <a:chExt cx="5488357" cy="655609"/>
          </a:xfrm>
        </p:grpSpPr>
        <p:sp>
          <p:nvSpPr>
            <p:cNvPr id="2" name="TextBox 1"/>
            <p:cNvSpPr txBox="1"/>
            <p:nvPr/>
          </p:nvSpPr>
          <p:spPr>
            <a:xfrm>
              <a:off x="5036228" y="1815956"/>
              <a:ext cx="1515291" cy="646986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3200" b="1" dirty="0" smtClean="0"/>
                <a:t>3,908</a:t>
              </a:r>
              <a:endParaRPr lang="en-GB" sz="3200" b="1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3049695" y="1818484"/>
              <a:ext cx="1515291" cy="646986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3200" b="1" dirty="0" smtClean="0"/>
                <a:t>2,677</a:t>
              </a:r>
              <a:endParaRPr lang="en-GB" sz="3200" b="1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7022761" y="1809861"/>
              <a:ext cx="1515291" cy="646986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3200" b="1" dirty="0" smtClean="0"/>
                <a:t>5,435</a:t>
              </a:r>
              <a:endParaRPr lang="en-GB" sz="32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2803143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3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3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3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" grpId="0"/>
      <p:bldP spid="80" grpId="1"/>
      <p:bldP spid="80" grpId="2"/>
      <p:bldP spid="81" grpId="0"/>
      <p:bldP spid="81" grpId="1"/>
      <p:bldP spid="81" grpId="2"/>
      <p:bldP spid="82" grpId="0"/>
      <p:bldP spid="82" grpId="1"/>
      <p:bldP spid="82" grpId="2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Diagonal Corners Rounded 5">
            <a:extLst>
              <a:ext uri="{FF2B5EF4-FFF2-40B4-BE49-F238E27FC236}">
                <a16:creationId xmlns:a16="http://schemas.microsoft.com/office/drawing/2014/main" xmlns="" id="{5FB8E59A-7B57-4B99-8CC4-21BC88A6182A}"/>
              </a:ext>
            </a:extLst>
          </p:cNvPr>
          <p:cNvSpPr/>
          <p:nvPr/>
        </p:nvSpPr>
        <p:spPr>
          <a:xfrm>
            <a:off x="1463960" y="307439"/>
            <a:ext cx="9272338" cy="728516"/>
          </a:xfrm>
          <a:prstGeom prst="round2DiagRect">
            <a:avLst>
              <a:gd name="adj1" fmla="val 50000"/>
              <a:gd name="adj2" fmla="val 0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3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Let’s develop our learning</a:t>
            </a:r>
            <a:endParaRPr lang="en-GB" sz="5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86A3981F-4871-4AE4-A793-E45B90BF02AE}"/>
              </a:ext>
            </a:extLst>
          </p:cNvPr>
          <p:cNvSpPr/>
          <p:nvPr/>
        </p:nvSpPr>
        <p:spPr>
          <a:xfrm>
            <a:off x="-6529" y="6186303"/>
            <a:ext cx="12192000" cy="59420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/>
          </a:p>
        </p:txBody>
      </p:sp>
      <p:pic>
        <p:nvPicPr>
          <p:cNvPr id="9" name="Picture 2" descr="https://www.deepeningunderstanding.co.uk/wp-content/uploads/2016/11/DU-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53" y="6110429"/>
            <a:ext cx="763965" cy="742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1">
            <a:extLst>
              <a:ext uri="{FF2B5EF4-FFF2-40B4-BE49-F238E27FC236}">
                <a16:creationId xmlns:a16="http://schemas.microsoft.com/office/drawing/2014/main" xmlns="" id="{80DE48FF-7871-4CC4-9B74-EB4C8BDDAF0C}"/>
              </a:ext>
            </a:extLst>
          </p:cNvPr>
          <p:cNvSpPr txBox="1"/>
          <p:nvPr/>
        </p:nvSpPr>
        <p:spPr>
          <a:xfrm>
            <a:off x="3807341" y="6358092"/>
            <a:ext cx="46141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©Deepening Understanding LTD </a:t>
            </a:r>
            <a:r>
              <a:rPr lang="en-GB" sz="12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2019</a:t>
            </a:r>
            <a:endParaRPr lang="en-GB" sz="12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xmlns="" id="{03C1CBCB-35DD-41F0-B003-EEC079D094BE}"/>
              </a:ext>
            </a:extLst>
          </p:cNvPr>
          <p:cNvSpPr/>
          <p:nvPr/>
        </p:nvSpPr>
        <p:spPr>
          <a:xfrm>
            <a:off x="362628" y="2726418"/>
            <a:ext cx="11443062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dirty="0" smtClean="0">
                <a:latin typeface="Century Gothic" panose="020B0502020202020204" pitchFamily="34" charset="0"/>
              </a:rPr>
              <a:t>The number with the greatest number of </a:t>
            </a:r>
            <a:r>
              <a:rPr lang="en-GB" sz="2800" dirty="0">
                <a:solidFill>
                  <a:srgbClr val="FFC000"/>
                </a:solidFill>
                <a:latin typeface="Century Gothic" panose="020B0502020202020204" pitchFamily="34" charset="0"/>
              </a:rPr>
              <a:t>_______</a:t>
            </a:r>
            <a:r>
              <a:rPr lang="en-GB" sz="2800" dirty="0" smtClean="0">
                <a:latin typeface="Century Gothic" panose="020B0502020202020204" pitchFamily="34" charset="0"/>
              </a:rPr>
              <a:t> is </a:t>
            </a:r>
            <a:r>
              <a:rPr lang="en-GB" sz="2800" dirty="0" smtClean="0">
                <a:solidFill>
                  <a:srgbClr val="FFC000"/>
                </a:solidFill>
                <a:latin typeface="Century Gothic" panose="020B0502020202020204" pitchFamily="34" charset="0"/>
              </a:rPr>
              <a:t>_______</a:t>
            </a:r>
            <a:r>
              <a:rPr lang="en-GB" sz="2800" dirty="0" smtClean="0">
                <a:latin typeface="Century Gothic" panose="020B0502020202020204" pitchFamily="34" charset="0"/>
              </a:rPr>
              <a:t>. </a:t>
            </a:r>
            <a:r>
              <a:rPr lang="en-GB" sz="2800" dirty="0" smtClean="0">
                <a:solidFill>
                  <a:srgbClr val="FFC000"/>
                </a:solidFill>
                <a:latin typeface="Century Gothic" panose="020B0502020202020204" pitchFamily="34" charset="0"/>
              </a:rPr>
              <a:t>_______ </a:t>
            </a:r>
            <a:r>
              <a:rPr lang="en-GB" sz="2800" dirty="0" smtClean="0">
                <a:latin typeface="Century Gothic" panose="020B0502020202020204" pitchFamily="34" charset="0"/>
              </a:rPr>
              <a:t>and</a:t>
            </a:r>
            <a:r>
              <a:rPr lang="en-GB" sz="2800" dirty="0" smtClean="0">
                <a:solidFill>
                  <a:srgbClr val="FFC000"/>
                </a:solidFill>
                <a:latin typeface="Century Gothic" panose="020B0502020202020204" pitchFamily="34" charset="0"/>
              </a:rPr>
              <a:t> _______ </a:t>
            </a:r>
            <a:r>
              <a:rPr lang="en-GB" sz="2800" dirty="0" smtClean="0">
                <a:latin typeface="Century Gothic" panose="020B0502020202020204" pitchFamily="34" charset="0"/>
              </a:rPr>
              <a:t>have the same number of </a:t>
            </a:r>
            <a:r>
              <a:rPr lang="en-GB" sz="2800" dirty="0" smtClean="0">
                <a:solidFill>
                  <a:srgbClr val="FFC000"/>
                </a:solidFill>
                <a:latin typeface="Century Gothic" panose="020B0502020202020204" pitchFamily="34" charset="0"/>
              </a:rPr>
              <a:t>_______ </a:t>
            </a:r>
            <a:r>
              <a:rPr lang="en-GB" sz="2800" dirty="0" smtClean="0">
                <a:latin typeface="Century Gothic" panose="020B0502020202020204" pitchFamily="34" charset="0"/>
              </a:rPr>
              <a:t>so we have to look at the </a:t>
            </a:r>
            <a:r>
              <a:rPr lang="en-GB" sz="2800" dirty="0" smtClean="0">
                <a:solidFill>
                  <a:srgbClr val="FFC000"/>
                </a:solidFill>
                <a:latin typeface="Century Gothic" panose="020B0502020202020204" pitchFamily="34" charset="0"/>
              </a:rPr>
              <a:t>_______</a:t>
            </a:r>
            <a:r>
              <a:rPr lang="en-GB" sz="2800" dirty="0" smtClean="0">
                <a:latin typeface="Century Gothic" panose="020B0502020202020204" pitchFamily="34" charset="0"/>
              </a:rPr>
              <a:t>. </a:t>
            </a:r>
          </a:p>
          <a:p>
            <a:pPr algn="ctr"/>
            <a:r>
              <a:rPr lang="en-GB" sz="2800" dirty="0" smtClean="0">
                <a:solidFill>
                  <a:srgbClr val="FFC000"/>
                </a:solidFill>
                <a:latin typeface="Century Gothic" panose="020B0502020202020204" pitchFamily="34" charset="0"/>
              </a:rPr>
              <a:t>_______</a:t>
            </a:r>
            <a:r>
              <a:rPr lang="en-GB" sz="2800" dirty="0" smtClean="0">
                <a:latin typeface="Century Gothic" panose="020B0502020202020204" pitchFamily="34" charset="0"/>
              </a:rPr>
              <a:t> has the greater number of </a:t>
            </a:r>
            <a:r>
              <a:rPr lang="en-GB" sz="2800" dirty="0">
                <a:solidFill>
                  <a:srgbClr val="FFC000"/>
                </a:solidFill>
                <a:latin typeface="Century Gothic" panose="020B0502020202020204" pitchFamily="34" charset="0"/>
              </a:rPr>
              <a:t>_______</a:t>
            </a:r>
            <a:r>
              <a:rPr lang="en-GB" sz="2800" dirty="0" smtClean="0">
                <a:latin typeface="Century Gothic" panose="020B0502020202020204" pitchFamily="34" charset="0"/>
              </a:rPr>
              <a:t>. </a:t>
            </a:r>
          </a:p>
          <a:p>
            <a:pPr algn="ctr"/>
            <a:r>
              <a:rPr lang="en-GB" sz="2800" dirty="0" smtClean="0">
                <a:latin typeface="Century Gothic" panose="020B0502020202020204" pitchFamily="34" charset="0"/>
              </a:rPr>
              <a:t>                                                                                                 </a:t>
            </a:r>
          </a:p>
          <a:p>
            <a:pPr algn="ctr"/>
            <a:r>
              <a:rPr lang="en-GB" sz="2800" dirty="0" smtClean="0">
                <a:latin typeface="Century Gothic" panose="020B0502020202020204" pitchFamily="34" charset="0"/>
              </a:rPr>
              <a:t> In descending order this is </a:t>
            </a:r>
            <a:r>
              <a:rPr lang="en-GB" sz="2800" dirty="0" smtClean="0">
                <a:solidFill>
                  <a:srgbClr val="FFC000"/>
                </a:solidFill>
                <a:latin typeface="Century Gothic" panose="020B0502020202020204" pitchFamily="34" charset="0"/>
              </a:rPr>
              <a:t>_______</a:t>
            </a:r>
            <a:r>
              <a:rPr lang="en-GB" sz="2800" dirty="0" smtClean="0">
                <a:latin typeface="Century Gothic" panose="020B0502020202020204" pitchFamily="34" charset="0"/>
              </a:rPr>
              <a:t>,</a:t>
            </a:r>
            <a:r>
              <a:rPr lang="en-GB" sz="2800" dirty="0" smtClean="0">
                <a:solidFill>
                  <a:srgbClr val="FFC000"/>
                </a:solidFill>
                <a:latin typeface="Century Gothic" panose="020B0502020202020204" pitchFamily="34" charset="0"/>
              </a:rPr>
              <a:t> _______</a:t>
            </a:r>
            <a:r>
              <a:rPr lang="en-GB" sz="2800" dirty="0" smtClean="0">
                <a:latin typeface="Century Gothic" panose="020B0502020202020204" pitchFamily="34" charset="0"/>
              </a:rPr>
              <a:t>,</a:t>
            </a:r>
            <a:r>
              <a:rPr lang="en-GB" sz="2800" dirty="0" smtClean="0">
                <a:solidFill>
                  <a:srgbClr val="FFC000"/>
                </a:solidFill>
                <a:latin typeface="Century Gothic" panose="020B0502020202020204" pitchFamily="34" charset="0"/>
              </a:rPr>
              <a:t> _______</a:t>
            </a:r>
            <a:r>
              <a:rPr lang="en-GB" sz="2800" dirty="0" smtClean="0">
                <a:latin typeface="Century Gothic" panose="020B0502020202020204" pitchFamily="34" charset="0"/>
              </a:rPr>
              <a:t>.</a:t>
            </a: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xmlns="" id="{765F1086-7539-45B9-8794-4D5A2A493BEA}"/>
              </a:ext>
            </a:extLst>
          </p:cNvPr>
          <p:cNvSpPr/>
          <p:nvPr/>
        </p:nvSpPr>
        <p:spPr>
          <a:xfrm>
            <a:off x="4755911" y="5542574"/>
            <a:ext cx="265649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We all say it!</a:t>
            </a:r>
            <a:endParaRPr lang="en-GB" sz="3200" dirty="0">
              <a:solidFill>
                <a:srgbClr val="FF0000"/>
              </a:solidFill>
            </a:endParaRPr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xmlns="" id="{8EDB81F0-DBDB-4EC0-8C79-FB97036B634B}"/>
              </a:ext>
            </a:extLst>
          </p:cNvPr>
          <p:cNvSpPr/>
          <p:nvPr/>
        </p:nvSpPr>
        <p:spPr>
          <a:xfrm>
            <a:off x="4980331" y="5548519"/>
            <a:ext cx="220765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b="1" dirty="0">
                <a:solidFill>
                  <a:srgbClr val="00B0F0"/>
                </a:solidFill>
                <a:latin typeface="Century Gothic" panose="020B0502020202020204" pitchFamily="34" charset="0"/>
              </a:rPr>
              <a:t>You say it!</a:t>
            </a:r>
            <a:endParaRPr lang="en-GB" sz="3200" dirty="0">
              <a:solidFill>
                <a:srgbClr val="00B0F0"/>
              </a:solidFill>
            </a:endParaRPr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xmlns="" id="{95C708AD-0534-49BB-8F46-6D431AC800D4}"/>
              </a:ext>
            </a:extLst>
          </p:cNvPr>
          <p:cNvSpPr/>
          <p:nvPr/>
        </p:nvSpPr>
        <p:spPr>
          <a:xfrm>
            <a:off x="5271359" y="5548519"/>
            <a:ext cx="1625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b="1" dirty="0">
                <a:solidFill>
                  <a:srgbClr val="00B0F0"/>
                </a:solidFill>
                <a:latin typeface="Century Gothic" panose="020B0502020202020204" pitchFamily="34" charset="0"/>
              </a:rPr>
              <a:t>I say it!        </a:t>
            </a:r>
            <a:endParaRPr lang="en-GB" sz="3200" dirty="0">
              <a:solidFill>
                <a:srgbClr val="00B0F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142580" y="1111829"/>
            <a:ext cx="39068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>
                <a:latin typeface="Century Gothic" panose="020B0502020202020204" pitchFamily="34" charset="0"/>
              </a:rPr>
              <a:t>Descending order</a:t>
            </a:r>
            <a:endParaRPr lang="en-GB" sz="2800" b="1" dirty="0">
              <a:latin typeface="Century Gothic" panose="020B0502020202020204" pitchFamily="34" charset="0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3351822" y="1806838"/>
            <a:ext cx="5488357" cy="655609"/>
            <a:chOff x="3049695" y="1809861"/>
            <a:chExt cx="5488357" cy="655609"/>
          </a:xfrm>
        </p:grpSpPr>
        <p:sp>
          <p:nvSpPr>
            <p:cNvPr id="13" name="TextBox 12"/>
            <p:cNvSpPr txBox="1"/>
            <p:nvPr/>
          </p:nvSpPr>
          <p:spPr>
            <a:xfrm>
              <a:off x="5036228" y="1815956"/>
              <a:ext cx="1515291" cy="646986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3200" b="1" dirty="0" smtClean="0"/>
                <a:t>6,950</a:t>
              </a:r>
              <a:endParaRPr lang="en-GB" sz="3200" b="1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3049695" y="1818484"/>
              <a:ext cx="1515291" cy="646986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3200" b="1" dirty="0" smtClean="0"/>
                <a:t>9,541</a:t>
              </a:r>
              <a:endParaRPr lang="en-GB" sz="3200" b="1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7022761" y="1809861"/>
              <a:ext cx="1515291" cy="646986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3200" b="1" dirty="0" smtClean="0"/>
                <a:t>6,389</a:t>
              </a:r>
              <a:endParaRPr lang="en-GB" sz="32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2516208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3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3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3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" grpId="0"/>
      <p:bldP spid="80" grpId="1"/>
      <p:bldP spid="80" grpId="2"/>
      <p:bldP spid="81" grpId="0"/>
      <p:bldP spid="81" grpId="1"/>
      <p:bldP spid="81" grpId="2"/>
      <p:bldP spid="82" grpId="0"/>
      <p:bldP spid="82" grpId="1"/>
      <p:bldP spid="82" grpId="2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Diagonal Corners Rounded 5">
            <a:extLst>
              <a:ext uri="{FF2B5EF4-FFF2-40B4-BE49-F238E27FC236}">
                <a16:creationId xmlns:a16="http://schemas.microsoft.com/office/drawing/2014/main" xmlns="" id="{5FB8E59A-7B57-4B99-8CC4-21BC88A6182A}"/>
              </a:ext>
            </a:extLst>
          </p:cNvPr>
          <p:cNvSpPr/>
          <p:nvPr/>
        </p:nvSpPr>
        <p:spPr>
          <a:xfrm>
            <a:off x="1463960" y="307439"/>
            <a:ext cx="9272338" cy="728516"/>
          </a:xfrm>
          <a:prstGeom prst="round2DiagRect">
            <a:avLst>
              <a:gd name="adj1" fmla="val 50000"/>
              <a:gd name="adj2" fmla="val 0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3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Let’s </a:t>
            </a:r>
            <a:r>
              <a:rPr lang="en-GB" sz="36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talk</a:t>
            </a:r>
            <a:endParaRPr lang="en-GB" sz="5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86A3981F-4871-4AE4-A793-E45B90BF02AE}"/>
              </a:ext>
            </a:extLst>
          </p:cNvPr>
          <p:cNvSpPr/>
          <p:nvPr/>
        </p:nvSpPr>
        <p:spPr>
          <a:xfrm>
            <a:off x="-6529" y="6186303"/>
            <a:ext cx="12192000" cy="59420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/>
          </a:p>
        </p:txBody>
      </p:sp>
      <p:pic>
        <p:nvPicPr>
          <p:cNvPr id="9" name="Picture 2" descr="https://www.deepeningunderstanding.co.uk/wp-content/uploads/2016/11/DU-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53" y="6110429"/>
            <a:ext cx="763965" cy="742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1">
            <a:extLst>
              <a:ext uri="{FF2B5EF4-FFF2-40B4-BE49-F238E27FC236}">
                <a16:creationId xmlns:a16="http://schemas.microsoft.com/office/drawing/2014/main" xmlns="" id="{80DE48FF-7871-4CC4-9B74-EB4C8BDDAF0C}"/>
              </a:ext>
            </a:extLst>
          </p:cNvPr>
          <p:cNvSpPr txBox="1"/>
          <p:nvPr/>
        </p:nvSpPr>
        <p:spPr>
          <a:xfrm>
            <a:off x="3807341" y="6358092"/>
            <a:ext cx="46141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©Deepening Understanding LTD </a:t>
            </a:r>
            <a:r>
              <a:rPr lang="en-GB" sz="12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2019</a:t>
            </a:r>
            <a:endParaRPr lang="en-GB" sz="12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598023" y="1192711"/>
            <a:ext cx="902208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GB" sz="280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Order the numbers in ascending order…</a:t>
            </a:r>
          </a:p>
          <a:p>
            <a:pPr lvl="0" algn="ctr"/>
            <a:endParaRPr lang="en-GB" sz="2800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800" dirty="0" smtClean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800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800" dirty="0" smtClean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800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800" dirty="0" smtClean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800" dirty="0" smtClean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800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lvl="0" algn="ctr"/>
            <a:r>
              <a:rPr lang="en-GB" sz="280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Explain to your partner how you know!</a:t>
            </a:r>
            <a:endParaRPr lang="en-GB" sz="2800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2607605"/>
              </p:ext>
            </p:extLst>
          </p:nvPr>
        </p:nvGraphicFramePr>
        <p:xfrm>
          <a:off x="3769587" y="2046351"/>
          <a:ext cx="4678952" cy="22630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69738">
                  <a:extLst>
                    <a:ext uri="{9D8B030D-6E8A-4147-A177-3AD203B41FA5}">
                      <a16:colId xmlns:a16="http://schemas.microsoft.com/office/drawing/2014/main" xmlns="" val="3613520889"/>
                    </a:ext>
                  </a:extLst>
                </a:gridCol>
                <a:gridCol w="1169932">
                  <a:extLst>
                    <a:ext uri="{9D8B030D-6E8A-4147-A177-3AD203B41FA5}">
                      <a16:colId xmlns:a16="http://schemas.microsoft.com/office/drawing/2014/main" xmlns="" val="2775796691"/>
                    </a:ext>
                  </a:extLst>
                </a:gridCol>
                <a:gridCol w="1169544">
                  <a:extLst>
                    <a:ext uri="{9D8B030D-6E8A-4147-A177-3AD203B41FA5}">
                      <a16:colId xmlns:a16="http://schemas.microsoft.com/office/drawing/2014/main" xmlns="" val="3777525551"/>
                    </a:ext>
                  </a:extLst>
                </a:gridCol>
                <a:gridCol w="1169738">
                  <a:extLst>
                    <a:ext uri="{9D8B030D-6E8A-4147-A177-3AD203B41FA5}">
                      <a16:colId xmlns:a16="http://schemas.microsoft.com/office/drawing/2014/main" xmlns="" val="2171779288"/>
                    </a:ext>
                  </a:extLst>
                </a:gridCol>
              </a:tblGrid>
              <a:tr h="449438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latin typeface="Century Gothic" panose="020B0502020202020204" pitchFamily="34" charset="0"/>
                        </a:rPr>
                        <a:t>T</a:t>
                      </a:r>
                      <a:endParaRPr lang="en-GB" sz="2800" dirty="0"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latin typeface="Century Gothic" panose="020B0502020202020204" pitchFamily="34" charset="0"/>
                        </a:rPr>
                        <a:t>H</a:t>
                      </a:r>
                      <a:endParaRPr lang="en-GB" sz="2800" dirty="0"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latin typeface="Century Gothic" panose="020B0502020202020204" pitchFamily="34" charset="0"/>
                        </a:rPr>
                        <a:t>T</a:t>
                      </a:r>
                      <a:endParaRPr lang="en-GB" sz="2800" dirty="0"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latin typeface="Century Gothic" panose="020B0502020202020204" pitchFamily="34" charset="0"/>
                        </a:rPr>
                        <a:t>O</a:t>
                      </a:r>
                      <a:endParaRPr lang="en-GB" sz="2800" dirty="0"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90860125"/>
                  </a:ext>
                </a:extLst>
              </a:tr>
              <a:tr h="1744878">
                <a:tc>
                  <a:txBody>
                    <a:bodyPr/>
                    <a:lstStyle/>
                    <a:p>
                      <a:pPr algn="ctr"/>
                      <a:r>
                        <a:rPr lang="en-GB" sz="3200" b="1" dirty="0" smtClean="0">
                          <a:latin typeface="Century Gothic" panose="020B0502020202020204" pitchFamily="34" charset="0"/>
                        </a:rPr>
                        <a:t>5</a:t>
                      </a:r>
                    </a:p>
                    <a:p>
                      <a:pPr algn="ctr"/>
                      <a:r>
                        <a:rPr lang="en-GB" sz="3200" b="1" dirty="0" smtClean="0">
                          <a:latin typeface="Century Gothic" panose="020B0502020202020204" pitchFamily="34" charset="0"/>
                        </a:rPr>
                        <a:t>4</a:t>
                      </a:r>
                    </a:p>
                    <a:p>
                      <a:pPr algn="ctr"/>
                      <a:r>
                        <a:rPr lang="en-GB" sz="3200" b="1" dirty="0" smtClean="0">
                          <a:latin typeface="Century Gothic" panose="020B0502020202020204" pitchFamily="34" charset="0"/>
                        </a:rPr>
                        <a:t>5</a:t>
                      </a:r>
                      <a:endParaRPr lang="en-GB" sz="3200" b="1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1" dirty="0" smtClean="0">
                          <a:latin typeface="Century Gothic" panose="020B0502020202020204" pitchFamily="34" charset="0"/>
                        </a:rPr>
                        <a:t>6</a:t>
                      </a:r>
                    </a:p>
                    <a:p>
                      <a:pPr algn="ctr"/>
                      <a:r>
                        <a:rPr lang="en-GB" sz="3200" b="1" dirty="0" smtClean="0">
                          <a:latin typeface="Century Gothic" panose="020B0502020202020204" pitchFamily="34" charset="0"/>
                        </a:rPr>
                        <a:t>3</a:t>
                      </a:r>
                    </a:p>
                    <a:p>
                      <a:pPr algn="ctr"/>
                      <a:r>
                        <a:rPr lang="en-GB" sz="3200" b="1" dirty="0" smtClean="0">
                          <a:latin typeface="Century Gothic" panose="020B0502020202020204" pitchFamily="34" charset="0"/>
                        </a:rPr>
                        <a:t>5</a:t>
                      </a:r>
                      <a:endParaRPr lang="en-GB" sz="3200" b="1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1" dirty="0" smtClean="0">
                          <a:latin typeface="Century Gothic" panose="020B0502020202020204" pitchFamily="34" charset="0"/>
                        </a:rPr>
                        <a:t>8</a:t>
                      </a:r>
                      <a:endParaRPr lang="en-GB" sz="3200" b="1" dirty="0"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r>
                        <a:rPr lang="en-GB" sz="3200" b="1" dirty="0" smtClean="0">
                          <a:latin typeface="Century Gothic" panose="020B0502020202020204" pitchFamily="34" charset="0"/>
                        </a:rPr>
                        <a:t>9</a:t>
                      </a:r>
                      <a:endParaRPr lang="en-GB" sz="3200" b="1" dirty="0"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r>
                        <a:rPr lang="en-GB" sz="3200" b="1" dirty="0" smtClean="0">
                          <a:latin typeface="Century Gothic" panose="020B0502020202020204" pitchFamily="34" charset="0"/>
                        </a:rPr>
                        <a:t>8</a:t>
                      </a:r>
                      <a:endParaRPr lang="en-GB" sz="3200" b="1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1" dirty="0" smtClean="0">
                          <a:latin typeface="Century Gothic" panose="020B0502020202020204" pitchFamily="34" charset="0"/>
                        </a:rPr>
                        <a:t>4</a:t>
                      </a:r>
                    </a:p>
                    <a:p>
                      <a:pPr algn="ctr"/>
                      <a:r>
                        <a:rPr lang="en-GB" sz="3200" b="1" dirty="0" smtClean="0">
                          <a:latin typeface="Century Gothic" panose="020B0502020202020204" pitchFamily="34" charset="0"/>
                        </a:rPr>
                        <a:t>1</a:t>
                      </a:r>
                    </a:p>
                    <a:p>
                      <a:pPr algn="ctr"/>
                      <a:r>
                        <a:rPr lang="en-GB" sz="3200" b="1" dirty="0" smtClean="0">
                          <a:latin typeface="Century Gothic" panose="020B0502020202020204" pitchFamily="34" charset="0"/>
                        </a:rPr>
                        <a:t>7</a:t>
                      </a:r>
                      <a:endParaRPr lang="en-GB" sz="3200" b="1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8597512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31726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Diagonal Corners Rounded 5">
            <a:extLst>
              <a:ext uri="{FF2B5EF4-FFF2-40B4-BE49-F238E27FC236}">
                <a16:creationId xmlns:a16="http://schemas.microsoft.com/office/drawing/2014/main" xmlns="" id="{5FB8E59A-7B57-4B99-8CC4-21BC88A6182A}"/>
              </a:ext>
            </a:extLst>
          </p:cNvPr>
          <p:cNvSpPr/>
          <p:nvPr/>
        </p:nvSpPr>
        <p:spPr>
          <a:xfrm>
            <a:off x="1463960" y="307439"/>
            <a:ext cx="9272338" cy="728516"/>
          </a:xfrm>
          <a:prstGeom prst="round2DiagRect">
            <a:avLst>
              <a:gd name="adj1" fmla="val 50000"/>
              <a:gd name="adj2" fmla="val 0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3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Let’s </a:t>
            </a:r>
            <a:r>
              <a:rPr lang="en-GB" sz="36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talk</a:t>
            </a:r>
            <a:endParaRPr lang="en-GB" sz="5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86A3981F-4871-4AE4-A793-E45B90BF02AE}"/>
              </a:ext>
            </a:extLst>
          </p:cNvPr>
          <p:cNvSpPr/>
          <p:nvPr/>
        </p:nvSpPr>
        <p:spPr>
          <a:xfrm>
            <a:off x="-6529" y="6186303"/>
            <a:ext cx="12192000" cy="59420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/>
          </a:p>
        </p:txBody>
      </p:sp>
      <p:pic>
        <p:nvPicPr>
          <p:cNvPr id="9" name="Picture 2" descr="https://www.deepeningunderstanding.co.uk/wp-content/uploads/2016/11/DU-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53" y="6110429"/>
            <a:ext cx="763965" cy="742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1">
            <a:extLst>
              <a:ext uri="{FF2B5EF4-FFF2-40B4-BE49-F238E27FC236}">
                <a16:creationId xmlns:a16="http://schemas.microsoft.com/office/drawing/2014/main" xmlns="" id="{80DE48FF-7871-4CC4-9B74-EB4C8BDDAF0C}"/>
              </a:ext>
            </a:extLst>
          </p:cNvPr>
          <p:cNvSpPr txBox="1"/>
          <p:nvPr/>
        </p:nvSpPr>
        <p:spPr>
          <a:xfrm>
            <a:off x="3807341" y="6358092"/>
            <a:ext cx="46141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©Deepening Understanding LTD </a:t>
            </a:r>
            <a:r>
              <a:rPr lang="en-GB" sz="12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2019</a:t>
            </a:r>
            <a:endParaRPr lang="en-GB" sz="12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598023" y="1192711"/>
            <a:ext cx="902208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GB" sz="280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Order the numbers in descending order…</a:t>
            </a:r>
          </a:p>
          <a:p>
            <a:pPr lvl="0" algn="ctr"/>
            <a:endParaRPr lang="en-GB" sz="2800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800" dirty="0" smtClean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800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800" dirty="0" smtClean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800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800" dirty="0" smtClean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800" dirty="0" smtClean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800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lvl="0" algn="ctr"/>
            <a:r>
              <a:rPr lang="en-GB" sz="280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Explain to your partner how you know!</a:t>
            </a:r>
            <a:endParaRPr lang="en-GB" sz="2800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5920096"/>
              </p:ext>
            </p:extLst>
          </p:nvPr>
        </p:nvGraphicFramePr>
        <p:xfrm>
          <a:off x="3769587" y="2046351"/>
          <a:ext cx="4678952" cy="27879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69738">
                  <a:extLst>
                    <a:ext uri="{9D8B030D-6E8A-4147-A177-3AD203B41FA5}">
                      <a16:colId xmlns:a16="http://schemas.microsoft.com/office/drawing/2014/main" xmlns="" val="3613520889"/>
                    </a:ext>
                  </a:extLst>
                </a:gridCol>
                <a:gridCol w="1169932">
                  <a:extLst>
                    <a:ext uri="{9D8B030D-6E8A-4147-A177-3AD203B41FA5}">
                      <a16:colId xmlns:a16="http://schemas.microsoft.com/office/drawing/2014/main" xmlns="" val="2775796691"/>
                    </a:ext>
                  </a:extLst>
                </a:gridCol>
                <a:gridCol w="1169544">
                  <a:extLst>
                    <a:ext uri="{9D8B030D-6E8A-4147-A177-3AD203B41FA5}">
                      <a16:colId xmlns:a16="http://schemas.microsoft.com/office/drawing/2014/main" xmlns="" val="3777525551"/>
                    </a:ext>
                  </a:extLst>
                </a:gridCol>
                <a:gridCol w="1169738">
                  <a:extLst>
                    <a:ext uri="{9D8B030D-6E8A-4147-A177-3AD203B41FA5}">
                      <a16:colId xmlns:a16="http://schemas.microsoft.com/office/drawing/2014/main" xmlns="" val="2171779288"/>
                    </a:ext>
                  </a:extLst>
                </a:gridCol>
              </a:tblGrid>
              <a:tr h="464891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latin typeface="Century Gothic" panose="020B0502020202020204" pitchFamily="34" charset="0"/>
                        </a:rPr>
                        <a:t>T</a:t>
                      </a:r>
                      <a:endParaRPr lang="en-GB" sz="2800" dirty="0"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latin typeface="Century Gothic" panose="020B0502020202020204" pitchFamily="34" charset="0"/>
                        </a:rPr>
                        <a:t>H</a:t>
                      </a:r>
                      <a:endParaRPr lang="en-GB" sz="2800" dirty="0"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latin typeface="Century Gothic" panose="020B0502020202020204" pitchFamily="34" charset="0"/>
                        </a:rPr>
                        <a:t>T</a:t>
                      </a:r>
                      <a:endParaRPr lang="en-GB" sz="2800" dirty="0"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latin typeface="Century Gothic" panose="020B0502020202020204" pitchFamily="34" charset="0"/>
                        </a:rPr>
                        <a:t>O</a:t>
                      </a:r>
                      <a:endParaRPr lang="en-GB" sz="2800" dirty="0"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90860125"/>
                  </a:ext>
                </a:extLst>
              </a:tr>
              <a:tr h="2269764">
                <a:tc>
                  <a:txBody>
                    <a:bodyPr/>
                    <a:lstStyle/>
                    <a:p>
                      <a:pPr algn="ctr"/>
                      <a:r>
                        <a:rPr lang="en-GB" sz="3200" b="1" dirty="0" smtClean="0">
                          <a:latin typeface="Century Gothic" panose="020B0502020202020204" pitchFamily="34" charset="0"/>
                        </a:rPr>
                        <a:t>8</a:t>
                      </a:r>
                    </a:p>
                    <a:p>
                      <a:pPr algn="ctr"/>
                      <a:r>
                        <a:rPr lang="en-GB" sz="3200" b="1" dirty="0" smtClean="0">
                          <a:latin typeface="Century Gothic" panose="020B0502020202020204" pitchFamily="34" charset="0"/>
                        </a:rPr>
                        <a:t>5</a:t>
                      </a:r>
                    </a:p>
                    <a:p>
                      <a:pPr algn="ctr"/>
                      <a:r>
                        <a:rPr lang="en-GB" sz="3200" b="1" dirty="0" smtClean="0">
                          <a:latin typeface="Century Gothic" panose="020B0502020202020204" pitchFamily="34" charset="0"/>
                        </a:rPr>
                        <a:t>8</a:t>
                      </a:r>
                    </a:p>
                    <a:p>
                      <a:pPr algn="ctr"/>
                      <a:r>
                        <a:rPr lang="en-GB" sz="3200" b="1" dirty="0" smtClean="0">
                          <a:latin typeface="Century Gothic" panose="020B0502020202020204" pitchFamily="34" charset="0"/>
                        </a:rPr>
                        <a:t>5</a:t>
                      </a:r>
                      <a:endParaRPr lang="en-GB" sz="3200" b="1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1" dirty="0" smtClean="0">
                          <a:latin typeface="Century Gothic" panose="020B0502020202020204" pitchFamily="34" charset="0"/>
                        </a:rPr>
                        <a:t>7</a:t>
                      </a:r>
                    </a:p>
                    <a:p>
                      <a:pPr algn="ctr"/>
                      <a:r>
                        <a:rPr lang="en-GB" sz="3200" b="1" dirty="0" smtClean="0">
                          <a:latin typeface="Century Gothic" panose="020B0502020202020204" pitchFamily="34" charset="0"/>
                        </a:rPr>
                        <a:t>3</a:t>
                      </a:r>
                    </a:p>
                    <a:p>
                      <a:pPr algn="ctr"/>
                      <a:r>
                        <a:rPr lang="en-GB" sz="3200" b="1" dirty="0" smtClean="0">
                          <a:latin typeface="Century Gothic" panose="020B0502020202020204" pitchFamily="34" charset="0"/>
                        </a:rPr>
                        <a:t>7</a:t>
                      </a:r>
                    </a:p>
                    <a:p>
                      <a:pPr algn="ctr"/>
                      <a:r>
                        <a:rPr lang="en-GB" sz="3200" b="1" dirty="0" smtClean="0">
                          <a:latin typeface="Century Gothic" panose="020B0502020202020204" pitchFamily="34" charset="0"/>
                        </a:rPr>
                        <a:t>3</a:t>
                      </a:r>
                      <a:endParaRPr lang="en-GB" sz="3200" b="1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1" dirty="0" smtClean="0">
                          <a:latin typeface="Century Gothic" panose="020B0502020202020204" pitchFamily="34" charset="0"/>
                        </a:rPr>
                        <a:t>8</a:t>
                      </a:r>
                      <a:endParaRPr lang="en-GB" sz="3200" b="1" dirty="0"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r>
                        <a:rPr lang="en-GB" sz="3200" b="1" dirty="0" smtClean="0">
                          <a:latin typeface="Century Gothic" panose="020B0502020202020204" pitchFamily="34" charset="0"/>
                        </a:rPr>
                        <a:t>7</a:t>
                      </a:r>
                      <a:endParaRPr lang="en-GB" sz="3200" b="1" dirty="0"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r>
                        <a:rPr lang="en-GB" sz="3200" b="1" dirty="0" smtClean="0">
                          <a:latin typeface="Century Gothic" panose="020B0502020202020204" pitchFamily="34" charset="0"/>
                        </a:rPr>
                        <a:t>3</a:t>
                      </a:r>
                    </a:p>
                    <a:p>
                      <a:pPr algn="ctr"/>
                      <a:r>
                        <a:rPr lang="en-GB" sz="3200" b="1" dirty="0" smtClean="0">
                          <a:latin typeface="Century Gothic" panose="020B0502020202020204" pitchFamily="34" charset="0"/>
                        </a:rPr>
                        <a:t>6</a:t>
                      </a:r>
                      <a:endParaRPr lang="en-GB" sz="3200" b="1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1" dirty="0" smtClean="0">
                          <a:latin typeface="Century Gothic" panose="020B0502020202020204" pitchFamily="34" charset="0"/>
                        </a:rPr>
                        <a:t>4</a:t>
                      </a:r>
                    </a:p>
                    <a:p>
                      <a:pPr algn="ctr"/>
                      <a:r>
                        <a:rPr lang="en-GB" sz="3200" b="1" dirty="0" smtClean="0">
                          <a:latin typeface="Century Gothic" panose="020B0502020202020204" pitchFamily="34" charset="0"/>
                        </a:rPr>
                        <a:t>1</a:t>
                      </a:r>
                    </a:p>
                    <a:p>
                      <a:pPr algn="ctr"/>
                      <a:r>
                        <a:rPr lang="en-GB" sz="3200" b="1" dirty="0" smtClean="0">
                          <a:latin typeface="Century Gothic" panose="020B0502020202020204" pitchFamily="34" charset="0"/>
                        </a:rPr>
                        <a:t>7</a:t>
                      </a:r>
                    </a:p>
                    <a:p>
                      <a:pPr algn="ctr"/>
                      <a:r>
                        <a:rPr lang="en-GB" sz="3200" b="1" dirty="0" smtClean="0"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8597512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85307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Diagonal Corners Rounded 5">
            <a:extLst>
              <a:ext uri="{FF2B5EF4-FFF2-40B4-BE49-F238E27FC236}">
                <a16:creationId xmlns:a16="http://schemas.microsoft.com/office/drawing/2014/main" xmlns="" id="{5FB8E59A-7B57-4B99-8CC4-21BC88A6182A}"/>
              </a:ext>
            </a:extLst>
          </p:cNvPr>
          <p:cNvSpPr/>
          <p:nvPr/>
        </p:nvSpPr>
        <p:spPr>
          <a:xfrm>
            <a:off x="1463960" y="307439"/>
            <a:ext cx="9272338" cy="728516"/>
          </a:xfrm>
          <a:prstGeom prst="round2DiagRect">
            <a:avLst>
              <a:gd name="adj1" fmla="val 50000"/>
              <a:gd name="adj2" fmla="val 0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3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Let’s </a:t>
            </a:r>
            <a:r>
              <a:rPr lang="en-GB" sz="36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talk</a:t>
            </a:r>
            <a:endParaRPr lang="en-GB" sz="5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86A3981F-4871-4AE4-A793-E45B90BF02AE}"/>
              </a:ext>
            </a:extLst>
          </p:cNvPr>
          <p:cNvSpPr/>
          <p:nvPr/>
        </p:nvSpPr>
        <p:spPr>
          <a:xfrm>
            <a:off x="-6529" y="6186303"/>
            <a:ext cx="12192000" cy="59420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/>
          </a:p>
        </p:txBody>
      </p:sp>
      <p:pic>
        <p:nvPicPr>
          <p:cNvPr id="9" name="Picture 2" descr="https://www.deepeningunderstanding.co.uk/wp-content/uploads/2016/11/DU-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53" y="6110429"/>
            <a:ext cx="763965" cy="742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1">
            <a:extLst>
              <a:ext uri="{FF2B5EF4-FFF2-40B4-BE49-F238E27FC236}">
                <a16:creationId xmlns:a16="http://schemas.microsoft.com/office/drawing/2014/main" xmlns="" id="{80DE48FF-7871-4CC4-9B74-EB4C8BDDAF0C}"/>
              </a:ext>
            </a:extLst>
          </p:cNvPr>
          <p:cNvSpPr txBox="1"/>
          <p:nvPr/>
        </p:nvSpPr>
        <p:spPr>
          <a:xfrm>
            <a:off x="3807341" y="6358092"/>
            <a:ext cx="46141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©Deepening Understanding LTD </a:t>
            </a:r>
            <a:r>
              <a:rPr lang="en-GB" sz="12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2019</a:t>
            </a:r>
            <a:endParaRPr lang="en-GB" sz="12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598023" y="1192711"/>
            <a:ext cx="902208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GB" sz="280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Order the numbers in descending order…</a:t>
            </a:r>
          </a:p>
          <a:p>
            <a:pPr lvl="0" algn="ctr"/>
            <a:endParaRPr lang="en-GB" sz="2800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800" dirty="0" smtClean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800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800" dirty="0" smtClean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800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800" dirty="0" smtClean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800" dirty="0" smtClean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800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lvl="0" algn="ctr"/>
            <a:r>
              <a:rPr lang="en-GB" sz="280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Explain to your partner how you know!</a:t>
            </a:r>
            <a:endParaRPr lang="en-GB" sz="2800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8266371"/>
              </p:ext>
            </p:extLst>
          </p:nvPr>
        </p:nvGraphicFramePr>
        <p:xfrm>
          <a:off x="3769587" y="2046351"/>
          <a:ext cx="4678952" cy="2560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69738">
                  <a:extLst>
                    <a:ext uri="{9D8B030D-6E8A-4147-A177-3AD203B41FA5}">
                      <a16:colId xmlns:a16="http://schemas.microsoft.com/office/drawing/2014/main" xmlns="" val="3613520889"/>
                    </a:ext>
                  </a:extLst>
                </a:gridCol>
                <a:gridCol w="1169932">
                  <a:extLst>
                    <a:ext uri="{9D8B030D-6E8A-4147-A177-3AD203B41FA5}">
                      <a16:colId xmlns:a16="http://schemas.microsoft.com/office/drawing/2014/main" xmlns="" val="2775796691"/>
                    </a:ext>
                  </a:extLst>
                </a:gridCol>
                <a:gridCol w="1169544">
                  <a:extLst>
                    <a:ext uri="{9D8B030D-6E8A-4147-A177-3AD203B41FA5}">
                      <a16:colId xmlns:a16="http://schemas.microsoft.com/office/drawing/2014/main" xmlns="" val="3777525551"/>
                    </a:ext>
                  </a:extLst>
                </a:gridCol>
                <a:gridCol w="1169738">
                  <a:extLst>
                    <a:ext uri="{9D8B030D-6E8A-4147-A177-3AD203B41FA5}">
                      <a16:colId xmlns:a16="http://schemas.microsoft.com/office/drawing/2014/main" xmlns="" val="2171779288"/>
                    </a:ext>
                  </a:extLst>
                </a:gridCol>
              </a:tblGrid>
              <a:tr h="449438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latin typeface="Century Gothic" panose="020B0502020202020204" pitchFamily="34" charset="0"/>
                        </a:rPr>
                        <a:t>T</a:t>
                      </a:r>
                      <a:endParaRPr lang="en-GB" sz="2800" dirty="0"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latin typeface="Century Gothic" panose="020B0502020202020204" pitchFamily="34" charset="0"/>
                        </a:rPr>
                        <a:t>H</a:t>
                      </a:r>
                      <a:endParaRPr lang="en-GB" sz="2800" dirty="0"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latin typeface="Century Gothic" panose="020B0502020202020204" pitchFamily="34" charset="0"/>
                        </a:rPr>
                        <a:t>T</a:t>
                      </a:r>
                      <a:endParaRPr lang="en-GB" sz="2800" dirty="0"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latin typeface="Century Gothic" panose="020B0502020202020204" pitchFamily="34" charset="0"/>
                        </a:rPr>
                        <a:t>O</a:t>
                      </a:r>
                      <a:endParaRPr lang="en-GB" sz="2800" dirty="0"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90860125"/>
                  </a:ext>
                </a:extLst>
              </a:tr>
              <a:tr h="1744878">
                <a:tc>
                  <a:txBody>
                    <a:bodyPr/>
                    <a:lstStyle/>
                    <a:p>
                      <a:pPr algn="ctr"/>
                      <a:r>
                        <a:rPr lang="en-GB" sz="3200" b="1" dirty="0" smtClean="0">
                          <a:latin typeface="Century Gothic" panose="020B0502020202020204" pitchFamily="34" charset="0"/>
                        </a:rPr>
                        <a:t>3</a:t>
                      </a:r>
                    </a:p>
                    <a:p>
                      <a:pPr algn="ctr"/>
                      <a:r>
                        <a:rPr lang="en-GB" sz="3200" b="1" dirty="0" smtClean="0">
                          <a:latin typeface="Century Gothic" panose="020B0502020202020204" pitchFamily="34" charset="0"/>
                        </a:rPr>
                        <a:t>3</a:t>
                      </a:r>
                    </a:p>
                    <a:p>
                      <a:pPr algn="ctr"/>
                      <a:r>
                        <a:rPr lang="en-GB" sz="3200" b="1" dirty="0" smtClean="0">
                          <a:latin typeface="Century Gothic" panose="020B0502020202020204" pitchFamily="34" charset="0"/>
                        </a:rPr>
                        <a:t>3</a:t>
                      </a:r>
                    </a:p>
                    <a:p>
                      <a:pPr algn="ctr"/>
                      <a:r>
                        <a:rPr lang="en-GB" sz="3200" b="1" dirty="0" smtClean="0">
                          <a:latin typeface="Century Gothic" panose="020B0502020202020204" pitchFamily="34" charset="0"/>
                        </a:rPr>
                        <a:t>3</a:t>
                      </a:r>
                      <a:endParaRPr lang="en-GB" sz="3200" b="1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1" dirty="0" smtClean="0">
                          <a:latin typeface="Century Gothic" panose="020B0502020202020204" pitchFamily="34" charset="0"/>
                        </a:rPr>
                        <a:t>2</a:t>
                      </a:r>
                    </a:p>
                    <a:p>
                      <a:pPr algn="ctr"/>
                      <a:r>
                        <a:rPr lang="en-GB" sz="3200" b="1" dirty="0" smtClean="0">
                          <a:latin typeface="Century Gothic" panose="020B0502020202020204" pitchFamily="34" charset="0"/>
                        </a:rPr>
                        <a:t>2</a:t>
                      </a:r>
                    </a:p>
                    <a:p>
                      <a:pPr algn="ctr"/>
                      <a:r>
                        <a:rPr lang="en-GB" sz="3200" b="1" dirty="0" smtClean="0">
                          <a:latin typeface="Century Gothic" panose="020B0502020202020204" pitchFamily="34" charset="0"/>
                        </a:rPr>
                        <a:t>2</a:t>
                      </a:r>
                    </a:p>
                    <a:p>
                      <a:pPr algn="ctr"/>
                      <a:r>
                        <a:rPr lang="en-GB" sz="3200" b="1" dirty="0" smtClean="0">
                          <a:latin typeface="Century Gothic" panose="020B0502020202020204" pitchFamily="34" charset="0"/>
                        </a:rPr>
                        <a:t>2</a:t>
                      </a:r>
                      <a:endParaRPr lang="en-GB" sz="3200" b="1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1" dirty="0" smtClean="0">
                          <a:latin typeface="Century Gothic" panose="020B0502020202020204" pitchFamily="34" charset="0"/>
                        </a:rPr>
                        <a:t>4</a:t>
                      </a:r>
                      <a:endParaRPr lang="en-GB" sz="3200" b="1" dirty="0"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r>
                        <a:rPr lang="en-GB" sz="3200" b="1" dirty="0" smtClean="0">
                          <a:latin typeface="Century Gothic" panose="020B0502020202020204" pitchFamily="34" charset="0"/>
                        </a:rPr>
                        <a:t>5</a:t>
                      </a:r>
                      <a:endParaRPr lang="en-GB" sz="3200" b="1" dirty="0"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r>
                        <a:rPr lang="en-GB" sz="3200" b="1" dirty="0" smtClean="0">
                          <a:latin typeface="Century Gothic" panose="020B0502020202020204" pitchFamily="34" charset="0"/>
                        </a:rPr>
                        <a:t>4</a:t>
                      </a:r>
                    </a:p>
                    <a:p>
                      <a:pPr algn="ctr"/>
                      <a:r>
                        <a:rPr lang="en-GB" sz="3200" b="1" dirty="0" smtClean="0">
                          <a:latin typeface="Century Gothic" panose="020B0502020202020204" pitchFamily="34" charset="0"/>
                        </a:rPr>
                        <a:t>5</a:t>
                      </a:r>
                      <a:endParaRPr lang="en-GB" sz="3200" b="1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1" dirty="0" smtClean="0">
                          <a:latin typeface="Century Gothic" panose="020B0502020202020204" pitchFamily="34" charset="0"/>
                        </a:rPr>
                        <a:t>1</a:t>
                      </a:r>
                    </a:p>
                    <a:p>
                      <a:pPr algn="ctr"/>
                      <a:r>
                        <a:rPr lang="en-GB" sz="3200" b="1" dirty="0" smtClean="0">
                          <a:latin typeface="Century Gothic" panose="020B0502020202020204" pitchFamily="34" charset="0"/>
                        </a:rPr>
                        <a:t>1</a:t>
                      </a:r>
                    </a:p>
                    <a:p>
                      <a:pPr algn="ctr"/>
                      <a:r>
                        <a:rPr lang="en-GB" sz="3200" b="1" dirty="0" smtClean="0">
                          <a:latin typeface="Century Gothic" panose="020B0502020202020204" pitchFamily="34" charset="0"/>
                        </a:rPr>
                        <a:t>9</a:t>
                      </a:r>
                    </a:p>
                    <a:p>
                      <a:pPr algn="ctr"/>
                      <a:r>
                        <a:rPr lang="en-GB" sz="3200" b="1" dirty="0" smtClean="0"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8597512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0032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F42A8559-181C-4E7E-BCC0-148EBFA93740}"/>
              </a:ext>
            </a:extLst>
          </p:cNvPr>
          <p:cNvSpPr/>
          <p:nvPr/>
        </p:nvSpPr>
        <p:spPr>
          <a:xfrm>
            <a:off x="24446" y="77493"/>
            <a:ext cx="12192000" cy="1403324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/>
          </a:p>
        </p:txBody>
      </p:sp>
      <p:sp>
        <p:nvSpPr>
          <p:cNvPr id="6" name="Rectangle: Diagonal Corners Rounded 5">
            <a:extLst>
              <a:ext uri="{FF2B5EF4-FFF2-40B4-BE49-F238E27FC236}">
                <a16:creationId xmlns:a16="http://schemas.microsoft.com/office/drawing/2014/main" xmlns="" id="{5FB8E59A-7B57-4B99-8CC4-21BC88A6182A}"/>
              </a:ext>
            </a:extLst>
          </p:cNvPr>
          <p:cNvSpPr/>
          <p:nvPr/>
        </p:nvSpPr>
        <p:spPr>
          <a:xfrm>
            <a:off x="1462456" y="1176320"/>
            <a:ext cx="9272338" cy="728516"/>
          </a:xfrm>
          <a:prstGeom prst="round2DiagRect">
            <a:avLst>
              <a:gd name="adj1" fmla="val 50000"/>
              <a:gd name="adj2" fmla="val 0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  <p:sp>
        <p:nvSpPr>
          <p:cNvPr id="7" name="TextBox 4">
            <a:extLst>
              <a:ext uri="{FF2B5EF4-FFF2-40B4-BE49-F238E27FC236}">
                <a16:creationId xmlns:a16="http://schemas.microsoft.com/office/drawing/2014/main" xmlns="" id="{B54EBE31-22BE-420A-AEAD-3A55913DF39A}"/>
              </a:ext>
            </a:extLst>
          </p:cNvPr>
          <p:cNvSpPr txBox="1"/>
          <p:nvPr/>
        </p:nvSpPr>
        <p:spPr>
          <a:xfrm>
            <a:off x="-24446" y="160277"/>
            <a:ext cx="12191999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6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Independent Task</a:t>
            </a:r>
          </a:p>
          <a:p>
            <a:pPr algn="ctr"/>
            <a:endParaRPr lang="en-GB" sz="1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1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1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1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1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1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1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1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3600" b="1" dirty="0">
                <a:latin typeface="Century Gothic" panose="020B0502020202020204" pitchFamily="34" charset="0"/>
              </a:rPr>
              <a:t>Let’s showcase our learning</a:t>
            </a:r>
            <a:endParaRPr lang="en-GB" sz="5400" b="1" dirty="0">
              <a:latin typeface="Century Gothic" panose="020B0502020202020204" pitchFamily="34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86A3981F-4871-4AE4-A793-E45B90BF02AE}"/>
              </a:ext>
            </a:extLst>
          </p:cNvPr>
          <p:cNvSpPr/>
          <p:nvPr/>
        </p:nvSpPr>
        <p:spPr>
          <a:xfrm>
            <a:off x="-6529" y="6186303"/>
            <a:ext cx="12192000" cy="59420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/>
          </a:p>
        </p:txBody>
      </p:sp>
      <p:pic>
        <p:nvPicPr>
          <p:cNvPr id="17" name="Picture 2" descr="https://www.deepeningunderstanding.co.uk/wp-content/uploads/2016/11/DU-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53" y="6110429"/>
            <a:ext cx="763965" cy="742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TextBox 1">
            <a:extLst>
              <a:ext uri="{FF2B5EF4-FFF2-40B4-BE49-F238E27FC236}">
                <a16:creationId xmlns:a16="http://schemas.microsoft.com/office/drawing/2014/main" xmlns="" id="{80DE48FF-7871-4CC4-9B74-EB4C8BDDAF0C}"/>
              </a:ext>
            </a:extLst>
          </p:cNvPr>
          <p:cNvSpPr txBox="1"/>
          <p:nvPr/>
        </p:nvSpPr>
        <p:spPr>
          <a:xfrm>
            <a:off x="3807341" y="6358092"/>
            <a:ext cx="46141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©Deepening Understanding LTD </a:t>
            </a:r>
            <a:r>
              <a:rPr lang="en-GB" sz="12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2019</a:t>
            </a:r>
            <a:endParaRPr lang="en-GB" sz="12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21493" y="3468158"/>
            <a:ext cx="3335430" cy="2339522"/>
          </a:xfrm>
          <a:prstGeom prst="rect">
            <a:avLst/>
          </a:prstGeom>
          <a:ln w="57150">
            <a:solidFill>
              <a:schemeClr val="tx1"/>
            </a:solidFill>
          </a:ln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90034" y="2865076"/>
            <a:ext cx="3335429" cy="2360986"/>
          </a:xfrm>
          <a:prstGeom prst="rect">
            <a:avLst/>
          </a:prstGeom>
          <a:ln w="57150">
            <a:solidFill>
              <a:schemeClr val="tx1"/>
            </a:solidFill>
          </a:ln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62868" y="2299157"/>
            <a:ext cx="3331136" cy="2352400"/>
          </a:xfrm>
          <a:prstGeom prst="rect">
            <a:avLst/>
          </a:prstGeom>
          <a:ln w="57150">
            <a:solidFill>
              <a:schemeClr val="tx1"/>
            </a:solidFill>
          </a:ln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93968" y="2299157"/>
            <a:ext cx="3348537" cy="2344407"/>
          </a:xfrm>
          <a:prstGeom prst="rect">
            <a:avLst/>
          </a:prstGeom>
          <a:ln w="5715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2248378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Diagonal Corners Rounded 5">
            <a:extLst>
              <a:ext uri="{FF2B5EF4-FFF2-40B4-BE49-F238E27FC236}">
                <a16:creationId xmlns:a16="http://schemas.microsoft.com/office/drawing/2014/main" xmlns="" id="{5FB8E59A-7B57-4B99-8CC4-21BC88A6182A}"/>
              </a:ext>
            </a:extLst>
          </p:cNvPr>
          <p:cNvSpPr/>
          <p:nvPr/>
        </p:nvSpPr>
        <p:spPr>
          <a:xfrm>
            <a:off x="1463960" y="307439"/>
            <a:ext cx="9272338" cy="728516"/>
          </a:xfrm>
          <a:prstGeom prst="round2DiagRect">
            <a:avLst>
              <a:gd name="adj1" fmla="val 50000"/>
              <a:gd name="adj2" fmla="val 0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3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Exit task – Dong Nao </a:t>
            </a:r>
            <a:r>
              <a:rPr lang="en-GB" sz="3600" b="1" dirty="0" err="1">
                <a:solidFill>
                  <a:schemeClr val="tx1"/>
                </a:solidFill>
                <a:latin typeface="Century Gothic" panose="020B0502020202020204" pitchFamily="34" charset="0"/>
              </a:rPr>
              <a:t>Jin</a:t>
            </a:r>
            <a:endParaRPr lang="en-GB" sz="5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86A3981F-4871-4AE4-A793-E45B90BF02AE}"/>
              </a:ext>
            </a:extLst>
          </p:cNvPr>
          <p:cNvSpPr/>
          <p:nvPr/>
        </p:nvSpPr>
        <p:spPr>
          <a:xfrm>
            <a:off x="-6529" y="6186303"/>
            <a:ext cx="12192000" cy="59420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/>
          </a:p>
        </p:txBody>
      </p:sp>
      <p:pic>
        <p:nvPicPr>
          <p:cNvPr id="9" name="Picture 2" descr="https://www.deepeningunderstanding.co.uk/wp-content/uploads/2016/11/DU-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53" y="6110429"/>
            <a:ext cx="763965" cy="742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1">
            <a:extLst>
              <a:ext uri="{FF2B5EF4-FFF2-40B4-BE49-F238E27FC236}">
                <a16:creationId xmlns:a16="http://schemas.microsoft.com/office/drawing/2014/main" xmlns="" id="{80DE48FF-7871-4CC4-9B74-EB4C8BDDAF0C}"/>
              </a:ext>
            </a:extLst>
          </p:cNvPr>
          <p:cNvSpPr txBox="1"/>
          <p:nvPr/>
        </p:nvSpPr>
        <p:spPr>
          <a:xfrm>
            <a:off x="3807341" y="6358092"/>
            <a:ext cx="46141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©Deepening Understanding LTD </a:t>
            </a:r>
            <a:r>
              <a:rPr lang="en-GB" sz="12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2019</a:t>
            </a:r>
            <a:endParaRPr lang="en-GB" sz="12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E86FBF2E-2B46-4DA2-AF58-51374A2ECA3A}"/>
              </a:ext>
            </a:extLst>
          </p:cNvPr>
          <p:cNvSpPr/>
          <p:nvPr/>
        </p:nvSpPr>
        <p:spPr>
          <a:xfrm>
            <a:off x="1463960" y="1207744"/>
            <a:ext cx="927233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dirty="0">
                <a:latin typeface="Century Gothic" panose="020B0502020202020204" pitchFamily="34" charset="0"/>
              </a:rPr>
              <a:t>Help Jerry fill in this table so the 4-digit numbers are in descending order. </a:t>
            </a: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</p:txBody>
      </p: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xmlns="" id="{90209B0A-396A-434C-B226-0538DAEA69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6219163"/>
              </p:ext>
            </p:extLst>
          </p:nvPr>
        </p:nvGraphicFramePr>
        <p:xfrm>
          <a:off x="5989455" y="2452515"/>
          <a:ext cx="2641324" cy="3323652"/>
        </p:xfrm>
        <a:graphic>
          <a:graphicData uri="http://schemas.openxmlformats.org/drawingml/2006/table">
            <a:tbl>
              <a:tblPr/>
              <a:tblGrid>
                <a:gridCol w="660331">
                  <a:extLst>
                    <a:ext uri="{9D8B030D-6E8A-4147-A177-3AD203B41FA5}">
                      <a16:colId xmlns:a16="http://schemas.microsoft.com/office/drawing/2014/main" xmlns="" val="2332957413"/>
                    </a:ext>
                  </a:extLst>
                </a:gridCol>
                <a:gridCol w="660331">
                  <a:extLst>
                    <a:ext uri="{9D8B030D-6E8A-4147-A177-3AD203B41FA5}">
                      <a16:colId xmlns:a16="http://schemas.microsoft.com/office/drawing/2014/main" xmlns="" val="340269989"/>
                    </a:ext>
                  </a:extLst>
                </a:gridCol>
                <a:gridCol w="660331">
                  <a:extLst>
                    <a:ext uri="{9D8B030D-6E8A-4147-A177-3AD203B41FA5}">
                      <a16:colId xmlns:a16="http://schemas.microsoft.com/office/drawing/2014/main" xmlns="" val="3989622567"/>
                    </a:ext>
                  </a:extLst>
                </a:gridCol>
                <a:gridCol w="660331">
                  <a:extLst>
                    <a:ext uri="{9D8B030D-6E8A-4147-A177-3AD203B41FA5}">
                      <a16:colId xmlns:a16="http://schemas.microsoft.com/office/drawing/2014/main" xmlns="" val="3757919939"/>
                    </a:ext>
                  </a:extLst>
                </a:gridCol>
              </a:tblGrid>
              <a:tr h="536619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2500" b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3</a:t>
                      </a:r>
                      <a:endParaRPr lang="en-GB" sz="25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276" marR="50276" marT="50276" marB="50276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2500" b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GB" sz="25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276" marR="50276" marT="50276" marB="50276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2500" b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4</a:t>
                      </a:r>
                      <a:endParaRPr lang="en-GB" sz="25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276" marR="50276" marT="50276" marB="50276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2500" b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GB" sz="25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276" marR="50276" marT="50276" marB="50276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242039945"/>
                  </a:ext>
                </a:extLst>
              </a:tr>
              <a:tr h="536619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2500" b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GB" sz="25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276" marR="50276" marT="50276" marB="50276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2500" b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4</a:t>
                      </a:r>
                      <a:endParaRPr lang="en-GB" sz="25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276" marR="50276" marT="50276" marB="50276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2500" b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GB" sz="25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276" marR="50276" marT="50276" marB="50276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2500" b="1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GB" sz="25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276" marR="50276" marT="50276" marB="50276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525834135"/>
                  </a:ext>
                </a:extLst>
              </a:tr>
              <a:tr h="536619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2500" b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3</a:t>
                      </a:r>
                      <a:endParaRPr lang="en-GB" sz="25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276" marR="50276" marT="50276" marB="50276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2500" b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GB" sz="25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276" marR="50276" marT="50276" marB="50276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2500" b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GB" sz="25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276" marR="50276" marT="50276" marB="50276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2500" b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</a:t>
                      </a:r>
                      <a:endParaRPr lang="en-GB" sz="25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276" marR="50276" marT="50276" marB="50276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152620425"/>
                  </a:ext>
                </a:extLst>
              </a:tr>
              <a:tr h="536619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2500" b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GB" sz="25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276" marR="50276" marT="50276" marB="50276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2500" b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6</a:t>
                      </a:r>
                      <a:endParaRPr lang="en-GB" sz="25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276" marR="50276" marT="50276" marB="50276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2500" b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GB" sz="25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276" marR="50276" marT="50276" marB="50276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2500" b="1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GB" sz="25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276" marR="50276" marT="50276" marB="50276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138114855"/>
                  </a:ext>
                </a:extLst>
              </a:tr>
              <a:tr h="536619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GB" sz="25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276" marR="50276" marT="50276" marB="50276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2500" b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GB" sz="25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276" marR="50276" marT="50276" marB="50276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2500" b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5</a:t>
                      </a:r>
                      <a:endParaRPr lang="en-GB" sz="25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276" marR="50276" marT="50276" marB="50276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2500" b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GB" sz="25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276" marR="50276" marT="50276" marB="50276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879231428"/>
                  </a:ext>
                </a:extLst>
              </a:tr>
              <a:tr h="536619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2500" b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</a:t>
                      </a:r>
                      <a:endParaRPr lang="en-GB" sz="25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276" marR="50276" marT="50276" marB="50276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2500" b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GB" sz="25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276" marR="50276" marT="50276" marB="50276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2500" b="1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GB" sz="25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276" marR="50276" marT="50276" marB="50276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2500" b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GB" sz="25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276" marR="50276" marT="50276" marB="50276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222455431"/>
                  </a:ext>
                </a:extLst>
              </a:tr>
            </a:tbl>
          </a:graphicData>
        </a:graphic>
      </p:graphicFrame>
      <p:pic>
        <p:nvPicPr>
          <p:cNvPr id="14" name="Picture 3" descr="27145461_468214916908565_128156848_o">
            <a:extLst>
              <a:ext uri="{FF2B5EF4-FFF2-40B4-BE49-F238E27FC236}">
                <a16:creationId xmlns:a16="http://schemas.microsoft.com/office/drawing/2014/main" xmlns="" id="{29694B11-F25B-45D1-9C62-383EEBF3DC4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35" t="32592" r="70042" b="48644"/>
          <a:stretch/>
        </p:blipFill>
        <p:spPr bwMode="auto">
          <a:xfrm>
            <a:off x="3311516" y="2686306"/>
            <a:ext cx="2026692" cy="24066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28984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Diagonal Corners Rounded 5">
            <a:extLst>
              <a:ext uri="{FF2B5EF4-FFF2-40B4-BE49-F238E27FC236}">
                <a16:creationId xmlns:a16="http://schemas.microsoft.com/office/drawing/2014/main" xmlns="" id="{5FB8E59A-7B57-4B99-8CC4-21BC88A6182A}"/>
              </a:ext>
            </a:extLst>
          </p:cNvPr>
          <p:cNvSpPr/>
          <p:nvPr/>
        </p:nvSpPr>
        <p:spPr>
          <a:xfrm>
            <a:off x="1463960" y="307439"/>
            <a:ext cx="9272338" cy="728516"/>
          </a:xfrm>
          <a:prstGeom prst="round2DiagRect">
            <a:avLst>
              <a:gd name="adj1" fmla="val 50000"/>
              <a:gd name="adj2" fmla="val 0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3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Let’s do this!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86A3981F-4871-4AE4-A793-E45B90BF02AE}"/>
              </a:ext>
            </a:extLst>
          </p:cNvPr>
          <p:cNvSpPr/>
          <p:nvPr/>
        </p:nvSpPr>
        <p:spPr>
          <a:xfrm>
            <a:off x="-6529" y="6186303"/>
            <a:ext cx="12192000" cy="59420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/>
          </a:p>
        </p:txBody>
      </p:sp>
      <p:pic>
        <p:nvPicPr>
          <p:cNvPr id="9" name="Picture 2" descr="https://www.deepeningunderstanding.co.uk/wp-content/uploads/2016/11/DU-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53" y="6110429"/>
            <a:ext cx="763965" cy="742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">
            <a:extLst>
              <a:ext uri="{FF2B5EF4-FFF2-40B4-BE49-F238E27FC236}">
                <a16:creationId xmlns:a16="http://schemas.microsoft.com/office/drawing/2014/main" xmlns="" id="{80DE48FF-7871-4CC4-9B74-EB4C8BDDAF0C}"/>
              </a:ext>
            </a:extLst>
          </p:cNvPr>
          <p:cNvSpPr txBox="1"/>
          <p:nvPr/>
        </p:nvSpPr>
        <p:spPr>
          <a:xfrm>
            <a:off x="3807341" y="6358092"/>
            <a:ext cx="46141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©Deepening Understanding LTD </a:t>
            </a:r>
            <a:r>
              <a:rPr lang="en-GB" sz="12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2019</a:t>
            </a:r>
            <a:endParaRPr lang="en-GB" sz="12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E86FBF2E-2B46-4DA2-AF58-51374A2ECA3A}"/>
              </a:ext>
            </a:extLst>
          </p:cNvPr>
          <p:cNvSpPr/>
          <p:nvPr/>
        </p:nvSpPr>
        <p:spPr>
          <a:xfrm>
            <a:off x="1489338" y="1526000"/>
            <a:ext cx="927233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dirty="0">
                <a:latin typeface="Century Gothic" panose="020B0502020202020204" pitchFamily="34" charset="0"/>
              </a:rPr>
              <a:t>Make as many </a:t>
            </a:r>
            <a:r>
              <a:rPr lang="en-GB" sz="2800" b="1" dirty="0">
                <a:latin typeface="Century Gothic" panose="020B0502020202020204" pitchFamily="34" charset="0"/>
              </a:rPr>
              <a:t>3-digit</a:t>
            </a:r>
            <a:r>
              <a:rPr lang="en-GB" sz="2800" dirty="0">
                <a:latin typeface="Century Gothic" panose="020B0502020202020204" pitchFamily="34" charset="0"/>
              </a:rPr>
              <a:t> numbers as you can using these numbers.</a:t>
            </a: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  <a:p>
            <a:pPr algn="ctr"/>
            <a:r>
              <a:rPr lang="en-GB" sz="2800" dirty="0">
                <a:latin typeface="Century Gothic" panose="020B0502020202020204" pitchFamily="34" charset="0"/>
              </a:rPr>
              <a:t>Now put them in ascending order.</a:t>
            </a: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AE578BDA-CE25-447E-9866-9B7C78FA7F71}"/>
              </a:ext>
            </a:extLst>
          </p:cNvPr>
          <p:cNvSpPr txBox="1"/>
          <p:nvPr/>
        </p:nvSpPr>
        <p:spPr>
          <a:xfrm>
            <a:off x="8002061" y="2885962"/>
            <a:ext cx="906143" cy="715089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 w="38100">
            <a:solidFill>
              <a:srgbClr val="FFC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3600" b="1" dirty="0">
                <a:latin typeface="Century Gothic" panose="020B0502020202020204" pitchFamily="34" charset="0"/>
              </a:rPr>
              <a:t>5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13CBF231-6FBB-49DC-A84B-BC35A755559D}"/>
              </a:ext>
            </a:extLst>
          </p:cNvPr>
          <p:cNvSpPr txBox="1"/>
          <p:nvPr/>
        </p:nvSpPr>
        <p:spPr>
          <a:xfrm>
            <a:off x="5702734" y="2904988"/>
            <a:ext cx="906143" cy="715089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 w="38100">
            <a:solidFill>
              <a:srgbClr val="FFC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3600" b="1" dirty="0">
                <a:latin typeface="Century Gothic" panose="020B0502020202020204" pitchFamily="34" charset="0"/>
              </a:rPr>
              <a:t>3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AE64F73F-29E2-4062-8852-C4F456F7C533}"/>
              </a:ext>
            </a:extLst>
          </p:cNvPr>
          <p:cNvSpPr txBox="1"/>
          <p:nvPr/>
        </p:nvSpPr>
        <p:spPr>
          <a:xfrm>
            <a:off x="6856988" y="2895653"/>
            <a:ext cx="906143" cy="715089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 w="38100">
            <a:solidFill>
              <a:srgbClr val="FFC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3600" b="1" dirty="0">
                <a:latin typeface="Century Gothic" panose="020B0502020202020204" pitchFamily="34" charset="0"/>
              </a:rPr>
              <a:t>4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xmlns="" id="{A7F2A22E-B0D4-48AD-B3B8-3B04112E61D8}"/>
              </a:ext>
            </a:extLst>
          </p:cNvPr>
          <p:cNvSpPr txBox="1"/>
          <p:nvPr/>
        </p:nvSpPr>
        <p:spPr>
          <a:xfrm>
            <a:off x="4530639" y="2904988"/>
            <a:ext cx="906143" cy="715089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 w="38100">
            <a:solidFill>
              <a:srgbClr val="FFC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3600" b="1" dirty="0">
                <a:latin typeface="Century Gothic" panose="020B0502020202020204" pitchFamily="34" charset="0"/>
              </a:rPr>
              <a:t>2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xmlns="" id="{4A13C260-F040-4AD1-B3C4-F5AC8FE2B099}"/>
              </a:ext>
            </a:extLst>
          </p:cNvPr>
          <p:cNvSpPr txBox="1"/>
          <p:nvPr/>
        </p:nvSpPr>
        <p:spPr>
          <a:xfrm>
            <a:off x="3383570" y="2904988"/>
            <a:ext cx="906143" cy="715089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 w="38100">
            <a:solidFill>
              <a:srgbClr val="FFC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3600" b="1" dirty="0">
                <a:latin typeface="Century Gothic" panose="020B0502020202020204" pitchFamily="34" charset="0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015218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Diagonal Corners Rounded 5">
            <a:extLst>
              <a:ext uri="{FF2B5EF4-FFF2-40B4-BE49-F238E27FC236}">
                <a16:creationId xmlns:a16="http://schemas.microsoft.com/office/drawing/2014/main" xmlns="" id="{5FB8E59A-7B57-4B99-8CC4-21BC88A6182A}"/>
              </a:ext>
            </a:extLst>
          </p:cNvPr>
          <p:cNvSpPr/>
          <p:nvPr/>
        </p:nvSpPr>
        <p:spPr>
          <a:xfrm>
            <a:off x="1463960" y="307439"/>
            <a:ext cx="9272338" cy="728516"/>
          </a:xfrm>
          <a:prstGeom prst="round2DiagRect">
            <a:avLst>
              <a:gd name="adj1" fmla="val 50000"/>
              <a:gd name="adj2" fmla="val 0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3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Let’s revisit what we should know…</a:t>
            </a:r>
            <a:endParaRPr lang="en-GB" sz="5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86A3981F-4871-4AE4-A793-E45B90BF02AE}"/>
              </a:ext>
            </a:extLst>
          </p:cNvPr>
          <p:cNvSpPr/>
          <p:nvPr/>
        </p:nvSpPr>
        <p:spPr>
          <a:xfrm>
            <a:off x="-6529" y="6186303"/>
            <a:ext cx="12192000" cy="59420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/>
          </a:p>
        </p:txBody>
      </p:sp>
      <p:pic>
        <p:nvPicPr>
          <p:cNvPr id="9" name="Picture 2" descr="https://www.deepeningunderstanding.co.uk/wp-content/uploads/2016/11/DU-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53" y="6110429"/>
            <a:ext cx="763965" cy="742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">
            <a:extLst>
              <a:ext uri="{FF2B5EF4-FFF2-40B4-BE49-F238E27FC236}">
                <a16:creationId xmlns:a16="http://schemas.microsoft.com/office/drawing/2014/main" xmlns="" id="{80DE48FF-7871-4CC4-9B74-EB4C8BDDAF0C}"/>
              </a:ext>
            </a:extLst>
          </p:cNvPr>
          <p:cNvSpPr txBox="1"/>
          <p:nvPr/>
        </p:nvSpPr>
        <p:spPr>
          <a:xfrm>
            <a:off x="3807341" y="6358092"/>
            <a:ext cx="46141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©Deepening Understanding LTD </a:t>
            </a:r>
            <a:r>
              <a:rPr lang="en-GB" sz="12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2019</a:t>
            </a:r>
            <a:endParaRPr lang="en-GB" sz="12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xmlns="" id="{68FC9549-BF54-4A38-9DF5-F48EB37A1FC7}"/>
              </a:ext>
            </a:extLst>
          </p:cNvPr>
          <p:cNvSpPr/>
          <p:nvPr/>
        </p:nvSpPr>
        <p:spPr>
          <a:xfrm>
            <a:off x="-24446" y="1325919"/>
            <a:ext cx="12238493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dirty="0" smtClean="0">
                <a:latin typeface="Century Gothic" panose="020B0502020202020204" pitchFamily="34" charset="0"/>
              </a:rPr>
              <a:t>We compare </a:t>
            </a:r>
            <a:r>
              <a:rPr lang="en-GB" sz="2800" b="1" dirty="0" smtClean="0">
                <a:latin typeface="Century Gothic" panose="020B0502020202020204" pitchFamily="34" charset="0"/>
              </a:rPr>
              <a:t>pairs</a:t>
            </a:r>
            <a:r>
              <a:rPr lang="en-GB" sz="2800" dirty="0" smtClean="0">
                <a:latin typeface="Century Gothic" panose="020B0502020202020204" pitchFamily="34" charset="0"/>
              </a:rPr>
              <a:t> of numbers using the symbols:</a:t>
            </a:r>
          </a:p>
          <a:p>
            <a:pPr algn="ctr"/>
            <a:endParaRPr lang="en-GB" sz="2800" b="1" dirty="0" smtClean="0">
              <a:latin typeface="Century Gothic" panose="020B0502020202020204" pitchFamily="34" charset="0"/>
            </a:endParaRPr>
          </a:p>
          <a:p>
            <a:pPr algn="ctr"/>
            <a:endParaRPr lang="en-GB" sz="2800" b="1" dirty="0">
              <a:latin typeface="Century Gothic" panose="020B0502020202020204" pitchFamily="34" charset="0"/>
            </a:endParaRPr>
          </a:p>
          <a:p>
            <a:pPr algn="ctr"/>
            <a:r>
              <a:rPr lang="en-GB" sz="4800" b="1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&lt; less than, &gt; greater than   </a:t>
            </a:r>
          </a:p>
          <a:p>
            <a:pPr algn="ctr"/>
            <a:r>
              <a:rPr lang="en-GB" sz="4800" b="1" dirty="0" smtClean="0">
                <a:latin typeface="Century Gothic" panose="020B0502020202020204" pitchFamily="34" charset="0"/>
              </a:rPr>
              <a:t>and</a:t>
            </a:r>
            <a:r>
              <a:rPr lang="en-GB" sz="4800" b="1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 </a:t>
            </a:r>
          </a:p>
          <a:p>
            <a:pPr algn="ctr"/>
            <a:r>
              <a:rPr lang="en-GB" sz="4800" b="1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= equal to</a:t>
            </a:r>
            <a:endParaRPr lang="en-GB" sz="4800" b="1" dirty="0">
              <a:solidFill>
                <a:schemeClr val="accent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47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Diagonal Corners Rounded 5">
            <a:extLst>
              <a:ext uri="{FF2B5EF4-FFF2-40B4-BE49-F238E27FC236}">
                <a16:creationId xmlns:a16="http://schemas.microsoft.com/office/drawing/2014/main" xmlns="" id="{5FB8E59A-7B57-4B99-8CC4-21BC88A6182A}"/>
              </a:ext>
            </a:extLst>
          </p:cNvPr>
          <p:cNvSpPr/>
          <p:nvPr/>
        </p:nvSpPr>
        <p:spPr>
          <a:xfrm>
            <a:off x="1463960" y="307439"/>
            <a:ext cx="9272338" cy="728516"/>
          </a:xfrm>
          <a:prstGeom prst="round2DiagRect">
            <a:avLst>
              <a:gd name="adj1" fmla="val 50000"/>
              <a:gd name="adj2" fmla="val 0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3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Let’s </a:t>
            </a:r>
            <a:r>
              <a:rPr lang="en-GB" sz="36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learn</a:t>
            </a:r>
            <a:endParaRPr lang="en-GB" sz="5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86A3981F-4871-4AE4-A793-E45B90BF02AE}"/>
              </a:ext>
            </a:extLst>
          </p:cNvPr>
          <p:cNvSpPr/>
          <p:nvPr/>
        </p:nvSpPr>
        <p:spPr>
          <a:xfrm>
            <a:off x="-6529" y="6186303"/>
            <a:ext cx="12192000" cy="59420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/>
          </a:p>
        </p:txBody>
      </p:sp>
      <p:pic>
        <p:nvPicPr>
          <p:cNvPr id="9" name="Picture 2" descr="https://www.deepeningunderstanding.co.uk/wp-content/uploads/2016/11/DU-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53" y="6110429"/>
            <a:ext cx="763965" cy="742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1">
            <a:extLst>
              <a:ext uri="{FF2B5EF4-FFF2-40B4-BE49-F238E27FC236}">
                <a16:creationId xmlns:a16="http://schemas.microsoft.com/office/drawing/2014/main" xmlns="" id="{80DE48FF-7871-4CC4-9B74-EB4C8BDDAF0C}"/>
              </a:ext>
            </a:extLst>
          </p:cNvPr>
          <p:cNvSpPr txBox="1"/>
          <p:nvPr/>
        </p:nvSpPr>
        <p:spPr>
          <a:xfrm>
            <a:off x="3807341" y="6358092"/>
            <a:ext cx="46141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©Deepening Understanding LTD </a:t>
            </a:r>
            <a:r>
              <a:rPr lang="en-GB" sz="12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2019</a:t>
            </a:r>
            <a:endParaRPr lang="en-GB" sz="12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03C1CBCB-35DD-41F0-B003-EEC079D094BE}"/>
              </a:ext>
            </a:extLst>
          </p:cNvPr>
          <p:cNvSpPr/>
          <p:nvPr/>
        </p:nvSpPr>
        <p:spPr>
          <a:xfrm>
            <a:off x="-6529" y="1171397"/>
            <a:ext cx="12198529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dirty="0">
                <a:latin typeface="Century Gothic" panose="020B0502020202020204" pitchFamily="34" charset="0"/>
              </a:rPr>
              <a:t>When comparing numbers we look at the </a:t>
            </a:r>
            <a:r>
              <a:rPr lang="en-GB" sz="2800" b="1" dirty="0" smtClean="0">
                <a:solidFill>
                  <a:schemeClr val="accent4"/>
                </a:solidFill>
                <a:latin typeface="Century Gothic" panose="020B0502020202020204" pitchFamily="34" charset="0"/>
              </a:rPr>
              <a:t>______ __________</a:t>
            </a:r>
            <a:r>
              <a:rPr lang="en-GB" sz="2800" dirty="0" smtClean="0">
                <a:latin typeface="Century Gothic" panose="020B0502020202020204" pitchFamily="34" charset="0"/>
              </a:rPr>
              <a:t>digit first. </a:t>
            </a: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  <a:p>
            <a:pPr algn="ctr"/>
            <a:r>
              <a:rPr lang="en-GB" sz="2800" dirty="0" smtClean="0">
                <a:latin typeface="Century Gothic" panose="020B0502020202020204" pitchFamily="34" charset="0"/>
              </a:rPr>
              <a:t>It is the one </a:t>
            </a:r>
            <a:r>
              <a:rPr lang="en-GB" sz="2800" dirty="0">
                <a:latin typeface="Century Gothic" panose="020B0502020202020204" pitchFamily="34" charset="0"/>
              </a:rPr>
              <a:t>in the </a:t>
            </a:r>
            <a:r>
              <a:rPr lang="en-GB" sz="2800" b="1" dirty="0" smtClean="0">
                <a:solidFill>
                  <a:schemeClr val="accent4"/>
                </a:solidFill>
                <a:latin typeface="Century Gothic" panose="020B0502020202020204" pitchFamily="34" charset="0"/>
              </a:rPr>
              <a:t>____________</a:t>
            </a:r>
            <a:r>
              <a:rPr lang="en-GB" sz="2800" b="1" dirty="0" smtClean="0">
                <a:latin typeface="Century Gothic" panose="020B0502020202020204" pitchFamily="34" charset="0"/>
              </a:rPr>
              <a:t> </a:t>
            </a:r>
            <a:r>
              <a:rPr lang="en-GB" sz="2800" dirty="0" smtClean="0">
                <a:latin typeface="Century Gothic" panose="020B0502020202020204" pitchFamily="34" charset="0"/>
              </a:rPr>
              <a:t>place value column.</a:t>
            </a:r>
            <a:endParaRPr lang="en-GB" sz="2800" dirty="0">
              <a:latin typeface="Century Gothic" panose="020B0502020202020204" pitchFamily="34" charset="0"/>
            </a:endParaRPr>
          </a:p>
          <a:p>
            <a:pPr algn="ctr"/>
            <a:endParaRPr lang="en-GB" sz="2800" dirty="0" smtClean="0">
              <a:latin typeface="Century Gothic" panose="020B0502020202020204" pitchFamily="34" charset="0"/>
            </a:endParaRP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  <a:p>
            <a:pPr algn="ctr"/>
            <a:endParaRPr lang="en-GB" sz="2800" b="1" dirty="0" smtClean="0">
              <a:latin typeface="Century Gothic" panose="020B0502020202020204" pitchFamily="34" charset="0"/>
            </a:endParaRPr>
          </a:p>
          <a:p>
            <a:pPr algn="ctr"/>
            <a:r>
              <a:rPr lang="en-GB" sz="2800" b="1" dirty="0" smtClean="0">
                <a:latin typeface="Century Gothic" panose="020B0502020202020204" pitchFamily="34" charset="0"/>
              </a:rPr>
              <a:t>Thousands </a:t>
            </a:r>
            <a:r>
              <a:rPr lang="en-GB" sz="2800" b="1" dirty="0">
                <a:latin typeface="Century Gothic" panose="020B0502020202020204" pitchFamily="34" charset="0"/>
              </a:rPr>
              <a:t>&gt; Hundreds &gt; Tens &gt; </a:t>
            </a:r>
            <a:r>
              <a:rPr lang="en-GB" sz="2800" b="1" dirty="0" smtClean="0">
                <a:latin typeface="Century Gothic" panose="020B0502020202020204" pitchFamily="34" charset="0"/>
              </a:rPr>
              <a:t>Ones</a:t>
            </a:r>
          </a:p>
          <a:p>
            <a:pPr algn="ctr"/>
            <a:endParaRPr lang="en-GB" sz="2800" b="1" dirty="0">
              <a:latin typeface="Century Gothic" panose="020B0502020202020204" pitchFamily="34" charset="0"/>
            </a:endParaRPr>
          </a:p>
          <a:p>
            <a:pPr algn="ctr"/>
            <a:r>
              <a:rPr lang="en-GB" sz="2800" dirty="0" smtClean="0">
                <a:latin typeface="Century Gothic" panose="020B0502020202020204" pitchFamily="34" charset="0"/>
              </a:rPr>
              <a:t>In a </a:t>
            </a:r>
            <a:r>
              <a:rPr lang="en-GB" sz="2800" dirty="0" smtClean="0">
                <a:solidFill>
                  <a:schemeClr val="accent4"/>
                </a:solidFill>
                <a:latin typeface="Century Gothic" panose="020B0502020202020204" pitchFamily="34" charset="0"/>
              </a:rPr>
              <a:t>_ - _______</a:t>
            </a:r>
            <a:r>
              <a:rPr lang="en-GB" sz="2800" dirty="0" smtClean="0">
                <a:latin typeface="Century Gothic" panose="020B0502020202020204" pitchFamily="34" charset="0"/>
              </a:rPr>
              <a:t> number, the </a:t>
            </a:r>
            <a:r>
              <a:rPr lang="en-GB" sz="2800" dirty="0" smtClean="0">
                <a:solidFill>
                  <a:schemeClr val="accent4"/>
                </a:solidFill>
                <a:latin typeface="Century Gothic" panose="020B0502020202020204" pitchFamily="34" charset="0"/>
              </a:rPr>
              <a:t>______</a:t>
            </a:r>
            <a:r>
              <a:rPr lang="en-GB" sz="2800" dirty="0" smtClean="0">
                <a:latin typeface="Century Gothic" panose="020B0502020202020204" pitchFamily="34" charset="0"/>
              </a:rPr>
              <a:t>s is the </a:t>
            </a:r>
            <a:r>
              <a:rPr lang="en-GB" sz="2800" dirty="0" smtClean="0">
                <a:solidFill>
                  <a:schemeClr val="accent4"/>
                </a:solidFill>
                <a:latin typeface="Century Gothic" panose="020B0502020202020204" pitchFamily="34" charset="0"/>
              </a:rPr>
              <a:t>_____ __________ _______</a:t>
            </a:r>
            <a:r>
              <a:rPr lang="en-GB" sz="2800" dirty="0" smtClean="0">
                <a:latin typeface="Century Gothic" panose="020B0502020202020204" pitchFamily="34" charset="0"/>
              </a:rPr>
              <a:t>.</a:t>
            </a:r>
            <a:endParaRPr lang="en-GB" sz="2800" dirty="0">
              <a:latin typeface="Century Gothic" panose="020B0502020202020204" pitchFamily="34" charset="0"/>
            </a:endParaRPr>
          </a:p>
        </p:txBody>
      </p:sp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xmlns="" id="{7B024ECD-2E00-44BC-AEE3-ADDD23E99AB4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2032000" y="2937827"/>
          <a:ext cx="8128000" cy="5181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xmlns="" val="1842275512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xmlns="" val="118550170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xmlns="" val="2055593947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xmlns="" val="2343060838"/>
                    </a:ext>
                  </a:extLst>
                </a:gridCol>
              </a:tblGrid>
              <a:tr h="474251"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Thousands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Hundreds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Tens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Ones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34188962"/>
                  </a:ext>
                </a:extLst>
              </a:tr>
            </a:tbl>
          </a:graphicData>
        </a:graphic>
      </p:graphicFrame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765F1086-7539-45B9-8794-4D5A2A493BEA}"/>
              </a:ext>
            </a:extLst>
          </p:cNvPr>
          <p:cNvSpPr/>
          <p:nvPr/>
        </p:nvSpPr>
        <p:spPr>
          <a:xfrm>
            <a:off x="4775971" y="5472768"/>
            <a:ext cx="265649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We all say it!</a:t>
            </a:r>
            <a:endParaRPr lang="en-GB" sz="3200" dirty="0">
              <a:solidFill>
                <a:srgbClr val="FF0000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8EDB81F0-DBDB-4EC0-8C79-FB97036B634B}"/>
              </a:ext>
            </a:extLst>
          </p:cNvPr>
          <p:cNvSpPr/>
          <p:nvPr/>
        </p:nvSpPr>
        <p:spPr>
          <a:xfrm>
            <a:off x="5000391" y="5478713"/>
            <a:ext cx="220765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b="1" dirty="0">
                <a:solidFill>
                  <a:srgbClr val="00B0F0"/>
                </a:solidFill>
                <a:latin typeface="Century Gothic" panose="020B0502020202020204" pitchFamily="34" charset="0"/>
              </a:rPr>
              <a:t>You say it!</a:t>
            </a:r>
            <a:endParaRPr lang="en-GB" sz="3200" dirty="0">
              <a:solidFill>
                <a:srgbClr val="00B0F0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95C708AD-0534-49BB-8F46-6D431AC800D4}"/>
              </a:ext>
            </a:extLst>
          </p:cNvPr>
          <p:cNvSpPr/>
          <p:nvPr/>
        </p:nvSpPr>
        <p:spPr>
          <a:xfrm>
            <a:off x="5291419" y="5478713"/>
            <a:ext cx="1625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b="1" dirty="0">
                <a:solidFill>
                  <a:srgbClr val="00B0F0"/>
                </a:solidFill>
                <a:latin typeface="Century Gothic" panose="020B0502020202020204" pitchFamily="34" charset="0"/>
              </a:rPr>
              <a:t>I say it!        </a:t>
            </a:r>
            <a:endParaRPr lang="en-GB" sz="32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2625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3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3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3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0" grpId="1"/>
      <p:bldP spid="10" grpId="2"/>
      <p:bldP spid="13" grpId="0"/>
      <p:bldP spid="13" grpId="1"/>
      <p:bldP spid="13" grpId="2"/>
      <p:bldP spid="14" grpId="0"/>
      <p:bldP spid="14" grpId="1"/>
      <p:bldP spid="14" grpId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Diagonal Corners Rounded 5">
            <a:extLst>
              <a:ext uri="{FF2B5EF4-FFF2-40B4-BE49-F238E27FC236}">
                <a16:creationId xmlns:a16="http://schemas.microsoft.com/office/drawing/2014/main" xmlns="" id="{5FB8E59A-7B57-4B99-8CC4-21BC88A6182A}"/>
              </a:ext>
            </a:extLst>
          </p:cNvPr>
          <p:cNvSpPr/>
          <p:nvPr/>
        </p:nvSpPr>
        <p:spPr>
          <a:xfrm>
            <a:off x="1463960" y="307439"/>
            <a:ext cx="9272338" cy="728516"/>
          </a:xfrm>
          <a:prstGeom prst="round2DiagRect">
            <a:avLst>
              <a:gd name="adj1" fmla="val 50000"/>
              <a:gd name="adj2" fmla="val 0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3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Let’s </a:t>
            </a:r>
            <a:r>
              <a:rPr lang="en-GB" sz="36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learn</a:t>
            </a:r>
            <a:endParaRPr lang="en-GB" sz="5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86A3981F-4871-4AE4-A793-E45B90BF02AE}"/>
              </a:ext>
            </a:extLst>
          </p:cNvPr>
          <p:cNvSpPr/>
          <p:nvPr/>
        </p:nvSpPr>
        <p:spPr>
          <a:xfrm>
            <a:off x="-6529" y="6186303"/>
            <a:ext cx="12192000" cy="59420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/>
          </a:p>
        </p:txBody>
      </p:sp>
      <p:pic>
        <p:nvPicPr>
          <p:cNvPr id="9" name="Picture 2" descr="https://www.deepeningunderstanding.co.uk/wp-content/uploads/2016/11/DU-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53" y="6110429"/>
            <a:ext cx="763965" cy="742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1">
            <a:extLst>
              <a:ext uri="{FF2B5EF4-FFF2-40B4-BE49-F238E27FC236}">
                <a16:creationId xmlns:a16="http://schemas.microsoft.com/office/drawing/2014/main" xmlns="" id="{80DE48FF-7871-4CC4-9B74-EB4C8BDDAF0C}"/>
              </a:ext>
            </a:extLst>
          </p:cNvPr>
          <p:cNvSpPr txBox="1"/>
          <p:nvPr/>
        </p:nvSpPr>
        <p:spPr>
          <a:xfrm>
            <a:off x="3807341" y="6358092"/>
            <a:ext cx="46141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©Deepening Understanding LTD </a:t>
            </a:r>
            <a:r>
              <a:rPr lang="en-GB" sz="12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2019</a:t>
            </a:r>
            <a:endParaRPr lang="en-GB" sz="12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03C1CBCB-35DD-41F0-B003-EEC079D094BE}"/>
              </a:ext>
            </a:extLst>
          </p:cNvPr>
          <p:cNvSpPr/>
          <p:nvPr/>
        </p:nvSpPr>
        <p:spPr>
          <a:xfrm>
            <a:off x="244095" y="1169460"/>
            <a:ext cx="11740643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dirty="0" smtClean="0">
                <a:latin typeface="Century Gothic" panose="020B0502020202020204" pitchFamily="34" charset="0"/>
              </a:rPr>
              <a:t>Ordering numbers involves more than two numbers.</a:t>
            </a:r>
          </a:p>
          <a:p>
            <a:pPr algn="ctr"/>
            <a:endParaRPr lang="en-GB" sz="2800" dirty="0" smtClean="0">
              <a:latin typeface="Century Gothic" panose="020B0502020202020204" pitchFamily="34" charset="0"/>
            </a:endParaRPr>
          </a:p>
          <a:p>
            <a:pPr algn="ctr"/>
            <a:r>
              <a:rPr lang="en-GB" sz="2800" dirty="0" smtClean="0">
                <a:latin typeface="Century Gothic" panose="020B0502020202020204" pitchFamily="34" charset="0"/>
              </a:rPr>
              <a:t>When we put them in </a:t>
            </a:r>
            <a:r>
              <a:rPr lang="en-GB" sz="2800" b="1" dirty="0" smtClean="0">
                <a:latin typeface="Century Gothic" panose="020B0502020202020204" pitchFamily="34" charset="0"/>
              </a:rPr>
              <a:t>ascending</a:t>
            </a:r>
            <a:r>
              <a:rPr lang="en-GB" sz="2800" dirty="0" smtClean="0">
                <a:latin typeface="Century Gothic" panose="020B0502020202020204" pitchFamily="34" charset="0"/>
              </a:rPr>
              <a:t> order, we order them from smallest to greatest. </a:t>
            </a:r>
          </a:p>
          <a:p>
            <a:pPr algn="ctr"/>
            <a:endParaRPr lang="en-GB" sz="2800" dirty="0" smtClean="0">
              <a:latin typeface="Century Gothic" panose="020B0502020202020204" pitchFamily="34" charset="0"/>
            </a:endParaRPr>
          </a:p>
          <a:p>
            <a:pPr algn="ctr"/>
            <a:r>
              <a:rPr lang="en-GB" sz="2800" b="1" dirty="0" smtClean="0">
                <a:solidFill>
                  <a:schemeClr val="accent2"/>
                </a:solidFill>
                <a:latin typeface="Century Gothic" panose="020B0502020202020204" pitchFamily="34" charset="0"/>
              </a:rPr>
              <a:t>12, 20, 31, 45…</a:t>
            </a:r>
          </a:p>
          <a:p>
            <a:pPr algn="ctr"/>
            <a:endParaRPr lang="en-GB" sz="2800" dirty="0" smtClean="0">
              <a:latin typeface="Century Gothic" panose="020B0502020202020204" pitchFamily="34" charset="0"/>
            </a:endParaRPr>
          </a:p>
          <a:p>
            <a:pPr algn="ctr"/>
            <a:r>
              <a:rPr lang="en-GB" sz="2800" dirty="0" smtClean="0">
                <a:latin typeface="Century Gothic" panose="020B0502020202020204" pitchFamily="34" charset="0"/>
              </a:rPr>
              <a:t>When we put them in </a:t>
            </a:r>
            <a:r>
              <a:rPr lang="en-GB" sz="2800" b="1" dirty="0" smtClean="0">
                <a:latin typeface="Century Gothic" panose="020B0502020202020204" pitchFamily="34" charset="0"/>
              </a:rPr>
              <a:t>descending</a:t>
            </a:r>
            <a:r>
              <a:rPr lang="en-GB" sz="2800" dirty="0" smtClean="0">
                <a:latin typeface="Century Gothic" panose="020B0502020202020204" pitchFamily="34" charset="0"/>
              </a:rPr>
              <a:t> order, we order them from greatest to smallest. </a:t>
            </a:r>
          </a:p>
          <a:p>
            <a:pPr algn="ctr"/>
            <a:endParaRPr lang="en-GB" sz="2800" dirty="0" smtClean="0">
              <a:solidFill>
                <a:schemeClr val="accent2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800" b="1" dirty="0" smtClean="0">
                <a:solidFill>
                  <a:schemeClr val="accent2"/>
                </a:solidFill>
                <a:latin typeface="Century Gothic" panose="020B0502020202020204" pitchFamily="34" charset="0"/>
              </a:rPr>
              <a:t>45, 31, 20, 12…</a:t>
            </a: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8519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Diagonal Corners Rounded 5">
            <a:extLst>
              <a:ext uri="{FF2B5EF4-FFF2-40B4-BE49-F238E27FC236}">
                <a16:creationId xmlns:a16="http://schemas.microsoft.com/office/drawing/2014/main" xmlns="" id="{5FB8E59A-7B57-4B99-8CC4-21BC88A6182A}"/>
              </a:ext>
            </a:extLst>
          </p:cNvPr>
          <p:cNvSpPr/>
          <p:nvPr/>
        </p:nvSpPr>
        <p:spPr>
          <a:xfrm>
            <a:off x="1463960" y="307439"/>
            <a:ext cx="9272338" cy="728516"/>
          </a:xfrm>
          <a:prstGeom prst="round2DiagRect">
            <a:avLst>
              <a:gd name="adj1" fmla="val 50000"/>
              <a:gd name="adj2" fmla="val 0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3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Let’s </a:t>
            </a:r>
            <a:r>
              <a:rPr lang="en-GB" sz="36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learn</a:t>
            </a:r>
            <a:endParaRPr lang="en-GB" sz="5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86A3981F-4871-4AE4-A793-E45B90BF02AE}"/>
              </a:ext>
            </a:extLst>
          </p:cNvPr>
          <p:cNvSpPr/>
          <p:nvPr/>
        </p:nvSpPr>
        <p:spPr>
          <a:xfrm>
            <a:off x="-6529" y="6186303"/>
            <a:ext cx="12192000" cy="59420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/>
          </a:p>
        </p:txBody>
      </p:sp>
      <p:pic>
        <p:nvPicPr>
          <p:cNvPr id="9" name="Picture 2" descr="https://www.deepeningunderstanding.co.uk/wp-content/uploads/2016/11/DU-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53" y="6110429"/>
            <a:ext cx="763965" cy="742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1">
            <a:extLst>
              <a:ext uri="{FF2B5EF4-FFF2-40B4-BE49-F238E27FC236}">
                <a16:creationId xmlns:a16="http://schemas.microsoft.com/office/drawing/2014/main" xmlns="" id="{80DE48FF-7871-4CC4-9B74-EB4C8BDDAF0C}"/>
              </a:ext>
            </a:extLst>
          </p:cNvPr>
          <p:cNvSpPr txBox="1"/>
          <p:nvPr/>
        </p:nvSpPr>
        <p:spPr>
          <a:xfrm>
            <a:off x="3807341" y="6358092"/>
            <a:ext cx="46141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©Deepening Understanding LTD </a:t>
            </a:r>
            <a:r>
              <a:rPr lang="en-GB" sz="12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2019</a:t>
            </a:r>
            <a:endParaRPr lang="en-GB" sz="12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03C1CBCB-35DD-41F0-B003-EEC079D094BE}"/>
              </a:ext>
            </a:extLst>
          </p:cNvPr>
          <p:cNvSpPr/>
          <p:nvPr/>
        </p:nvSpPr>
        <p:spPr>
          <a:xfrm>
            <a:off x="244095" y="1417657"/>
            <a:ext cx="11740643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dirty="0" smtClean="0">
                <a:latin typeface="Century Gothic" panose="020B0502020202020204" pitchFamily="34" charset="0"/>
              </a:rPr>
              <a:t>Ordering numbers involves more than </a:t>
            </a:r>
            <a:r>
              <a:rPr lang="en-GB" sz="2800" b="1" dirty="0" smtClean="0">
                <a:solidFill>
                  <a:srgbClr val="FFC000"/>
                </a:solidFill>
                <a:latin typeface="Century Gothic" panose="020B0502020202020204" pitchFamily="34" charset="0"/>
              </a:rPr>
              <a:t>______ </a:t>
            </a:r>
            <a:r>
              <a:rPr lang="en-GB" sz="2800" dirty="0" smtClean="0">
                <a:latin typeface="Century Gothic" panose="020B0502020202020204" pitchFamily="34" charset="0"/>
              </a:rPr>
              <a:t>numbers.</a:t>
            </a:r>
          </a:p>
          <a:p>
            <a:pPr algn="ctr"/>
            <a:endParaRPr lang="en-GB" sz="2800" dirty="0" smtClean="0">
              <a:latin typeface="Century Gothic" panose="020B0502020202020204" pitchFamily="34" charset="0"/>
            </a:endParaRPr>
          </a:p>
          <a:p>
            <a:pPr algn="ctr"/>
            <a:r>
              <a:rPr lang="en-GB" sz="2800" dirty="0" smtClean="0">
                <a:latin typeface="Century Gothic" panose="020B0502020202020204" pitchFamily="34" charset="0"/>
              </a:rPr>
              <a:t>When we put them in </a:t>
            </a:r>
            <a:r>
              <a:rPr lang="en-GB" sz="2800" b="1" dirty="0" smtClean="0">
                <a:solidFill>
                  <a:schemeClr val="accent4"/>
                </a:solidFill>
                <a:latin typeface="Century Gothic" panose="020B0502020202020204" pitchFamily="34" charset="0"/>
              </a:rPr>
              <a:t>_________</a:t>
            </a:r>
            <a:r>
              <a:rPr lang="en-GB" sz="2800" dirty="0" smtClean="0">
                <a:latin typeface="Century Gothic" panose="020B0502020202020204" pitchFamily="34" charset="0"/>
              </a:rPr>
              <a:t> order, we order them from </a:t>
            </a:r>
            <a:r>
              <a:rPr lang="en-GB" sz="2800" b="1" dirty="0" smtClean="0">
                <a:solidFill>
                  <a:srgbClr val="FFC000"/>
                </a:solidFill>
                <a:latin typeface="Century Gothic" panose="020B0502020202020204" pitchFamily="34" charset="0"/>
              </a:rPr>
              <a:t>______</a:t>
            </a:r>
            <a:r>
              <a:rPr lang="en-GB" sz="2800" dirty="0" smtClean="0">
                <a:latin typeface="Century Gothic" panose="020B0502020202020204" pitchFamily="34" charset="0"/>
              </a:rPr>
              <a:t> to </a:t>
            </a:r>
            <a:r>
              <a:rPr lang="en-GB" sz="2800" b="1" dirty="0">
                <a:solidFill>
                  <a:srgbClr val="FFC000"/>
                </a:solidFill>
                <a:latin typeface="Century Gothic" panose="020B0502020202020204" pitchFamily="34" charset="0"/>
              </a:rPr>
              <a:t>______</a:t>
            </a:r>
            <a:r>
              <a:rPr lang="en-GB" sz="2800" dirty="0" smtClean="0">
                <a:latin typeface="Century Gothic" panose="020B0502020202020204" pitchFamily="34" charset="0"/>
              </a:rPr>
              <a:t>.  </a:t>
            </a: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  <a:p>
            <a:pPr algn="ctr"/>
            <a:endParaRPr lang="en-GB" sz="2800" dirty="0" smtClean="0">
              <a:latin typeface="Century Gothic" panose="020B0502020202020204" pitchFamily="34" charset="0"/>
            </a:endParaRPr>
          </a:p>
          <a:p>
            <a:pPr algn="ctr"/>
            <a:r>
              <a:rPr lang="en-GB" sz="2800" dirty="0" smtClean="0">
                <a:latin typeface="Century Gothic" panose="020B0502020202020204" pitchFamily="34" charset="0"/>
              </a:rPr>
              <a:t>When we put them in </a:t>
            </a:r>
            <a:r>
              <a:rPr lang="en-GB" sz="2800" b="1" dirty="0" smtClean="0">
                <a:solidFill>
                  <a:schemeClr val="accent4"/>
                </a:solidFill>
                <a:latin typeface="Century Gothic" panose="020B0502020202020204" pitchFamily="34" charset="0"/>
              </a:rPr>
              <a:t>_________</a:t>
            </a:r>
            <a:r>
              <a:rPr lang="en-GB" sz="2800" dirty="0" smtClean="0">
                <a:latin typeface="Century Gothic" panose="020B0502020202020204" pitchFamily="34" charset="0"/>
              </a:rPr>
              <a:t> order, we order them from </a:t>
            </a:r>
            <a:r>
              <a:rPr lang="en-GB" sz="2800" b="1" dirty="0">
                <a:solidFill>
                  <a:srgbClr val="FFC000"/>
                </a:solidFill>
                <a:latin typeface="Century Gothic" panose="020B0502020202020204" pitchFamily="34" charset="0"/>
              </a:rPr>
              <a:t>______</a:t>
            </a:r>
            <a:r>
              <a:rPr lang="en-GB" sz="2800" dirty="0" smtClean="0">
                <a:latin typeface="Century Gothic" panose="020B0502020202020204" pitchFamily="34" charset="0"/>
              </a:rPr>
              <a:t> to </a:t>
            </a:r>
            <a:r>
              <a:rPr lang="en-GB" sz="2800" b="1" dirty="0">
                <a:solidFill>
                  <a:srgbClr val="FFC000"/>
                </a:solidFill>
                <a:latin typeface="Century Gothic" panose="020B0502020202020204" pitchFamily="34" charset="0"/>
              </a:rPr>
              <a:t>______</a:t>
            </a:r>
            <a:r>
              <a:rPr lang="en-GB" sz="2800" dirty="0" smtClean="0">
                <a:latin typeface="Century Gothic" panose="020B0502020202020204" pitchFamily="34" charset="0"/>
              </a:rPr>
              <a:t>. </a:t>
            </a:r>
          </a:p>
          <a:p>
            <a:pPr algn="ctr"/>
            <a:endParaRPr lang="en-GB" sz="2800" dirty="0" smtClean="0">
              <a:solidFill>
                <a:schemeClr val="accent2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765F1086-7539-45B9-8794-4D5A2A493BEA}"/>
              </a:ext>
            </a:extLst>
          </p:cNvPr>
          <p:cNvSpPr/>
          <p:nvPr/>
        </p:nvSpPr>
        <p:spPr>
          <a:xfrm>
            <a:off x="4780815" y="5471795"/>
            <a:ext cx="265649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We all say it!</a:t>
            </a:r>
            <a:endParaRPr lang="en-GB" sz="3200" dirty="0">
              <a:solidFill>
                <a:srgbClr val="FF0000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8EDB81F0-DBDB-4EC0-8C79-FB97036B634B}"/>
              </a:ext>
            </a:extLst>
          </p:cNvPr>
          <p:cNvSpPr/>
          <p:nvPr/>
        </p:nvSpPr>
        <p:spPr>
          <a:xfrm>
            <a:off x="4992172" y="5477740"/>
            <a:ext cx="220765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b="1" dirty="0">
                <a:solidFill>
                  <a:srgbClr val="00B0F0"/>
                </a:solidFill>
                <a:latin typeface="Century Gothic" panose="020B0502020202020204" pitchFamily="34" charset="0"/>
              </a:rPr>
              <a:t>You say it!</a:t>
            </a:r>
            <a:endParaRPr lang="en-GB" sz="3200" dirty="0">
              <a:solidFill>
                <a:srgbClr val="00B0F0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95C708AD-0534-49BB-8F46-6D431AC800D4}"/>
              </a:ext>
            </a:extLst>
          </p:cNvPr>
          <p:cNvSpPr/>
          <p:nvPr/>
        </p:nvSpPr>
        <p:spPr>
          <a:xfrm>
            <a:off x="5296263" y="5477740"/>
            <a:ext cx="1625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b="1" dirty="0">
                <a:solidFill>
                  <a:srgbClr val="00B0F0"/>
                </a:solidFill>
                <a:latin typeface="Century Gothic" panose="020B0502020202020204" pitchFamily="34" charset="0"/>
              </a:rPr>
              <a:t>I say it!        </a:t>
            </a:r>
            <a:endParaRPr lang="en-GB" sz="32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7978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3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3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3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1" grpId="1"/>
      <p:bldP spid="11" grpId="2"/>
      <p:bldP spid="12" grpId="0"/>
      <p:bldP spid="12" grpId="1"/>
      <p:bldP spid="12" grpId="2"/>
      <p:bldP spid="13" grpId="0"/>
      <p:bldP spid="13" grpId="1"/>
      <p:bldP spid="13" grpId="2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Diagonal Corners Rounded 5">
            <a:extLst>
              <a:ext uri="{FF2B5EF4-FFF2-40B4-BE49-F238E27FC236}">
                <a16:creationId xmlns:a16="http://schemas.microsoft.com/office/drawing/2014/main" xmlns="" id="{5FB8E59A-7B57-4B99-8CC4-21BC88A6182A}"/>
              </a:ext>
            </a:extLst>
          </p:cNvPr>
          <p:cNvSpPr/>
          <p:nvPr/>
        </p:nvSpPr>
        <p:spPr>
          <a:xfrm>
            <a:off x="1463960" y="307439"/>
            <a:ext cx="9272338" cy="728516"/>
          </a:xfrm>
          <a:prstGeom prst="round2DiagRect">
            <a:avLst>
              <a:gd name="adj1" fmla="val 50000"/>
              <a:gd name="adj2" fmla="val 0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3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Let’s </a:t>
            </a:r>
            <a:r>
              <a:rPr lang="en-GB" sz="36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learn</a:t>
            </a:r>
            <a:endParaRPr lang="en-GB" sz="5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86A3981F-4871-4AE4-A793-E45B90BF02AE}"/>
              </a:ext>
            </a:extLst>
          </p:cNvPr>
          <p:cNvSpPr/>
          <p:nvPr/>
        </p:nvSpPr>
        <p:spPr>
          <a:xfrm>
            <a:off x="-6529" y="6186303"/>
            <a:ext cx="12192000" cy="59420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/>
          </a:p>
        </p:txBody>
      </p:sp>
      <p:pic>
        <p:nvPicPr>
          <p:cNvPr id="9" name="Picture 2" descr="https://www.deepeningunderstanding.co.uk/wp-content/uploads/2016/11/DU-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53" y="6110429"/>
            <a:ext cx="763965" cy="742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1">
            <a:extLst>
              <a:ext uri="{FF2B5EF4-FFF2-40B4-BE49-F238E27FC236}">
                <a16:creationId xmlns:a16="http://schemas.microsoft.com/office/drawing/2014/main" xmlns="" id="{80DE48FF-7871-4CC4-9B74-EB4C8BDDAF0C}"/>
              </a:ext>
            </a:extLst>
          </p:cNvPr>
          <p:cNvSpPr txBox="1"/>
          <p:nvPr/>
        </p:nvSpPr>
        <p:spPr>
          <a:xfrm>
            <a:off x="3807341" y="6358092"/>
            <a:ext cx="46141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©Deepening Understanding LTD </a:t>
            </a:r>
            <a:r>
              <a:rPr lang="en-GB" sz="12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2019</a:t>
            </a:r>
            <a:endParaRPr lang="en-GB" sz="12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03C1CBCB-35DD-41F0-B003-EEC079D094BE}"/>
              </a:ext>
            </a:extLst>
          </p:cNvPr>
          <p:cNvSpPr/>
          <p:nvPr/>
        </p:nvSpPr>
        <p:spPr>
          <a:xfrm>
            <a:off x="261382" y="1391526"/>
            <a:ext cx="11740643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GB" sz="2800" dirty="0" smtClean="0">
              <a:latin typeface="Century Gothic" panose="020B0502020202020204" pitchFamily="34" charset="0"/>
            </a:endParaRP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  <a:p>
            <a:pPr algn="ctr"/>
            <a:endParaRPr lang="en-GB" sz="2800" dirty="0" smtClean="0">
              <a:latin typeface="Century Gothic" panose="020B0502020202020204" pitchFamily="34" charset="0"/>
            </a:endParaRPr>
          </a:p>
          <a:p>
            <a:pPr algn="ctr"/>
            <a:endParaRPr lang="en-GB" sz="2800" dirty="0" smtClean="0">
              <a:latin typeface="Century Gothic" panose="020B0502020202020204" pitchFamily="34" charset="0"/>
            </a:endParaRPr>
          </a:p>
          <a:p>
            <a:pPr algn="ctr"/>
            <a:r>
              <a:rPr lang="en-GB" sz="2800" dirty="0" smtClean="0">
                <a:latin typeface="Century Gothic" panose="020B0502020202020204" pitchFamily="34" charset="0"/>
              </a:rPr>
              <a:t>The most significant digit is the thousands so we look at this first.</a:t>
            </a:r>
          </a:p>
          <a:p>
            <a:pPr algn="ctr"/>
            <a:r>
              <a:rPr lang="en-GB" sz="2800" dirty="0" smtClean="0">
                <a:latin typeface="Century Gothic" panose="020B0502020202020204" pitchFamily="34" charset="0"/>
              </a:rPr>
              <a:t>Two</a:t>
            </a:r>
            <a:r>
              <a:rPr lang="en-GB" sz="2800" b="1" dirty="0" smtClean="0">
                <a:solidFill>
                  <a:srgbClr val="FFC000"/>
                </a:solidFill>
                <a:latin typeface="Century Gothic" panose="020B0502020202020204" pitchFamily="34" charset="0"/>
              </a:rPr>
              <a:t> ______ </a:t>
            </a:r>
            <a:r>
              <a:rPr lang="en-GB" sz="2800" dirty="0" smtClean="0">
                <a:latin typeface="Century Gothic" panose="020B0502020202020204" pitchFamily="34" charset="0"/>
              </a:rPr>
              <a:t>are smaller than three or four</a:t>
            </a:r>
            <a:r>
              <a:rPr lang="en-GB" sz="2800" b="1" dirty="0" smtClean="0">
                <a:solidFill>
                  <a:srgbClr val="FFC000"/>
                </a:solidFill>
                <a:latin typeface="Century Gothic" panose="020B0502020202020204" pitchFamily="34" charset="0"/>
              </a:rPr>
              <a:t> ______ </a:t>
            </a:r>
            <a:r>
              <a:rPr lang="en-GB" sz="2800" dirty="0" smtClean="0">
                <a:latin typeface="Century Gothic" panose="020B0502020202020204" pitchFamily="34" charset="0"/>
              </a:rPr>
              <a:t>so</a:t>
            </a:r>
          </a:p>
          <a:p>
            <a:pPr algn="ctr"/>
            <a:r>
              <a:rPr lang="en-GB" sz="2800" dirty="0" smtClean="0">
                <a:solidFill>
                  <a:schemeClr val="accent4"/>
                </a:solidFill>
                <a:latin typeface="Century Gothic" panose="020B0502020202020204" pitchFamily="34" charset="0"/>
              </a:rPr>
              <a:t>______</a:t>
            </a:r>
            <a:r>
              <a:rPr lang="en-GB" sz="2800" dirty="0" smtClean="0">
                <a:latin typeface="Century Gothic" panose="020B0502020202020204" pitchFamily="34" charset="0"/>
              </a:rPr>
              <a:t> is the smallest number</a:t>
            </a:r>
            <a:r>
              <a:rPr lang="en-GB" sz="2800" dirty="0">
                <a:latin typeface="Century Gothic" panose="020B0502020202020204" pitchFamily="34" charset="0"/>
              </a:rPr>
              <a:t>. </a:t>
            </a:r>
            <a:r>
              <a:rPr lang="en-GB" sz="2800" dirty="0" smtClean="0">
                <a:latin typeface="Century Gothic" panose="020B0502020202020204" pitchFamily="34" charset="0"/>
              </a:rPr>
              <a:t>Three</a:t>
            </a:r>
            <a:r>
              <a:rPr lang="en-GB" sz="2800" b="1" dirty="0" smtClean="0">
                <a:solidFill>
                  <a:srgbClr val="FFC000"/>
                </a:solidFill>
                <a:latin typeface="Century Gothic" panose="020B0502020202020204" pitchFamily="34" charset="0"/>
              </a:rPr>
              <a:t> </a:t>
            </a:r>
            <a:r>
              <a:rPr lang="en-GB" sz="2800" b="1" dirty="0">
                <a:solidFill>
                  <a:srgbClr val="FFC000"/>
                </a:solidFill>
                <a:latin typeface="Century Gothic" panose="020B0502020202020204" pitchFamily="34" charset="0"/>
              </a:rPr>
              <a:t>______ </a:t>
            </a:r>
            <a:r>
              <a:rPr lang="en-GB" sz="2800" dirty="0">
                <a:latin typeface="Century Gothic" panose="020B0502020202020204" pitchFamily="34" charset="0"/>
              </a:rPr>
              <a:t>are smaller than </a:t>
            </a:r>
            <a:r>
              <a:rPr lang="en-GB" sz="2800" dirty="0" smtClean="0">
                <a:latin typeface="Century Gothic" panose="020B0502020202020204" pitchFamily="34" charset="0"/>
              </a:rPr>
              <a:t>four</a:t>
            </a:r>
            <a:r>
              <a:rPr lang="en-GB" sz="2800" b="1" dirty="0" smtClean="0">
                <a:solidFill>
                  <a:srgbClr val="FFC000"/>
                </a:solidFill>
                <a:latin typeface="Century Gothic" panose="020B0502020202020204" pitchFamily="34" charset="0"/>
              </a:rPr>
              <a:t> </a:t>
            </a:r>
            <a:r>
              <a:rPr lang="en-GB" sz="2800" b="1" dirty="0">
                <a:solidFill>
                  <a:srgbClr val="FFC000"/>
                </a:solidFill>
                <a:latin typeface="Century Gothic" panose="020B0502020202020204" pitchFamily="34" charset="0"/>
              </a:rPr>
              <a:t>______ </a:t>
            </a:r>
            <a:r>
              <a:rPr lang="en-GB" sz="2800" dirty="0" smtClean="0">
                <a:latin typeface="Century Gothic" panose="020B0502020202020204" pitchFamily="34" charset="0"/>
              </a:rPr>
              <a:t>so </a:t>
            </a:r>
            <a:r>
              <a:rPr lang="en-GB" sz="2800" dirty="0" smtClean="0">
                <a:solidFill>
                  <a:schemeClr val="accent4"/>
                </a:solidFill>
                <a:latin typeface="Century Gothic" panose="020B0502020202020204" pitchFamily="34" charset="0"/>
              </a:rPr>
              <a:t>______</a:t>
            </a:r>
            <a:r>
              <a:rPr lang="en-GB" sz="2800" dirty="0" smtClean="0">
                <a:latin typeface="Century Gothic" panose="020B0502020202020204" pitchFamily="34" charset="0"/>
              </a:rPr>
              <a:t> </a:t>
            </a:r>
            <a:r>
              <a:rPr lang="en-GB" sz="2800" dirty="0">
                <a:latin typeface="Century Gothic" panose="020B0502020202020204" pitchFamily="34" charset="0"/>
              </a:rPr>
              <a:t>is </a:t>
            </a:r>
            <a:r>
              <a:rPr lang="en-GB" sz="2800" dirty="0" smtClean="0">
                <a:latin typeface="Century Gothic" panose="020B0502020202020204" pitchFamily="34" charset="0"/>
              </a:rPr>
              <a:t>the next </a:t>
            </a:r>
            <a:r>
              <a:rPr lang="en-GB" sz="2800" dirty="0">
                <a:latin typeface="Century Gothic" panose="020B0502020202020204" pitchFamily="34" charset="0"/>
              </a:rPr>
              <a:t>smallest </a:t>
            </a:r>
            <a:r>
              <a:rPr lang="en-GB" sz="2800" dirty="0" smtClean="0">
                <a:latin typeface="Century Gothic" panose="020B0502020202020204" pitchFamily="34" charset="0"/>
              </a:rPr>
              <a:t>number.</a:t>
            </a:r>
            <a:endParaRPr lang="en-GB" sz="2800" dirty="0">
              <a:latin typeface="Century Gothic" panose="020B0502020202020204" pitchFamily="34" charset="0"/>
            </a:endParaRP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xmlns="" id="{765F1086-7539-45B9-8794-4D5A2A493BEA}"/>
              </a:ext>
            </a:extLst>
          </p:cNvPr>
          <p:cNvSpPr/>
          <p:nvPr/>
        </p:nvSpPr>
        <p:spPr>
          <a:xfrm>
            <a:off x="4549223" y="5482877"/>
            <a:ext cx="265649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We all say it!</a:t>
            </a:r>
            <a:endParaRPr lang="en-GB" sz="3200" dirty="0">
              <a:solidFill>
                <a:srgbClr val="FF0000"/>
              </a:solidFill>
            </a:endParaRP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xmlns="" id="{8EDB81F0-DBDB-4EC0-8C79-FB97036B634B}"/>
              </a:ext>
            </a:extLst>
          </p:cNvPr>
          <p:cNvSpPr/>
          <p:nvPr/>
        </p:nvSpPr>
        <p:spPr>
          <a:xfrm>
            <a:off x="4762925" y="5472202"/>
            <a:ext cx="220765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b="1" dirty="0">
                <a:solidFill>
                  <a:srgbClr val="00B0F0"/>
                </a:solidFill>
                <a:latin typeface="Century Gothic" panose="020B0502020202020204" pitchFamily="34" charset="0"/>
              </a:rPr>
              <a:t>You say it!</a:t>
            </a:r>
            <a:endParaRPr lang="en-GB" sz="3200" dirty="0">
              <a:solidFill>
                <a:srgbClr val="00B0F0"/>
              </a:solidFill>
            </a:endParaRP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xmlns="" id="{95C708AD-0534-49BB-8F46-6D431AC800D4}"/>
              </a:ext>
            </a:extLst>
          </p:cNvPr>
          <p:cNvSpPr/>
          <p:nvPr/>
        </p:nvSpPr>
        <p:spPr>
          <a:xfrm>
            <a:off x="5053953" y="5491170"/>
            <a:ext cx="1625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b="1" dirty="0">
                <a:solidFill>
                  <a:srgbClr val="00B0F0"/>
                </a:solidFill>
                <a:latin typeface="Century Gothic" panose="020B0502020202020204" pitchFamily="34" charset="0"/>
              </a:rPr>
              <a:t>I say it!        </a:t>
            </a:r>
            <a:endParaRPr lang="en-GB" sz="3200" dirty="0">
              <a:solidFill>
                <a:srgbClr val="00B0F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549223" y="1110520"/>
            <a:ext cx="31649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>
                <a:latin typeface="Century Gothic" panose="020B0502020202020204" pitchFamily="34" charset="0"/>
              </a:rPr>
              <a:t>Ascending order</a:t>
            </a:r>
            <a:endParaRPr lang="en-GB" sz="2800" b="1" dirty="0">
              <a:latin typeface="Century Gothic" panose="020B050202020202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11858" y="1579732"/>
            <a:ext cx="3647983" cy="1756933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9674" y="1628379"/>
            <a:ext cx="3789507" cy="165963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197206" y="1579732"/>
            <a:ext cx="3942184" cy="17376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4565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3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3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3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" grpId="0"/>
      <p:bldP spid="72" grpId="1"/>
      <p:bldP spid="72" grpId="2"/>
      <p:bldP spid="73" grpId="0"/>
      <p:bldP spid="73" grpId="1"/>
      <p:bldP spid="73" grpId="2"/>
      <p:bldP spid="74" grpId="0"/>
      <p:bldP spid="74" grpId="1"/>
      <p:bldP spid="74" grpId="2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Diagonal Corners Rounded 5">
            <a:extLst>
              <a:ext uri="{FF2B5EF4-FFF2-40B4-BE49-F238E27FC236}">
                <a16:creationId xmlns:a16="http://schemas.microsoft.com/office/drawing/2014/main" xmlns="" id="{5FB8E59A-7B57-4B99-8CC4-21BC88A6182A}"/>
              </a:ext>
            </a:extLst>
          </p:cNvPr>
          <p:cNvSpPr/>
          <p:nvPr/>
        </p:nvSpPr>
        <p:spPr>
          <a:xfrm>
            <a:off x="1463960" y="307439"/>
            <a:ext cx="9272338" cy="728516"/>
          </a:xfrm>
          <a:prstGeom prst="round2DiagRect">
            <a:avLst>
              <a:gd name="adj1" fmla="val 50000"/>
              <a:gd name="adj2" fmla="val 0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3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Let’s </a:t>
            </a:r>
            <a:r>
              <a:rPr lang="en-GB" sz="36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learn</a:t>
            </a:r>
            <a:endParaRPr lang="en-GB" sz="5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86A3981F-4871-4AE4-A793-E45B90BF02AE}"/>
              </a:ext>
            </a:extLst>
          </p:cNvPr>
          <p:cNvSpPr/>
          <p:nvPr/>
        </p:nvSpPr>
        <p:spPr>
          <a:xfrm>
            <a:off x="-6529" y="6186303"/>
            <a:ext cx="12192000" cy="59420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/>
          </a:p>
        </p:txBody>
      </p:sp>
      <p:pic>
        <p:nvPicPr>
          <p:cNvPr id="9" name="Picture 2" descr="https://www.deepeningunderstanding.co.uk/wp-content/uploads/2016/11/DU-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53" y="6110429"/>
            <a:ext cx="763965" cy="742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1">
            <a:extLst>
              <a:ext uri="{FF2B5EF4-FFF2-40B4-BE49-F238E27FC236}">
                <a16:creationId xmlns:a16="http://schemas.microsoft.com/office/drawing/2014/main" xmlns="" id="{80DE48FF-7871-4CC4-9B74-EB4C8BDDAF0C}"/>
              </a:ext>
            </a:extLst>
          </p:cNvPr>
          <p:cNvSpPr txBox="1"/>
          <p:nvPr/>
        </p:nvSpPr>
        <p:spPr>
          <a:xfrm>
            <a:off x="3807341" y="6358092"/>
            <a:ext cx="46141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©Deepening Understanding LTD </a:t>
            </a:r>
            <a:r>
              <a:rPr lang="en-GB" sz="12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2019</a:t>
            </a:r>
            <a:endParaRPr lang="en-GB" sz="12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03C1CBCB-35DD-41F0-B003-EEC079D094BE}"/>
              </a:ext>
            </a:extLst>
          </p:cNvPr>
          <p:cNvSpPr/>
          <p:nvPr/>
        </p:nvSpPr>
        <p:spPr>
          <a:xfrm>
            <a:off x="261382" y="1391526"/>
            <a:ext cx="11740643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GB" sz="2800" dirty="0" smtClean="0">
              <a:latin typeface="Century Gothic" panose="020B0502020202020204" pitchFamily="34" charset="0"/>
            </a:endParaRP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  <a:p>
            <a:pPr algn="ctr"/>
            <a:endParaRPr lang="en-GB" sz="2800" dirty="0" smtClean="0">
              <a:latin typeface="Century Gothic" panose="020B0502020202020204" pitchFamily="34" charset="0"/>
            </a:endParaRPr>
          </a:p>
          <a:p>
            <a:pPr algn="ctr"/>
            <a:endParaRPr lang="en-GB" sz="2800" dirty="0" smtClean="0">
              <a:latin typeface="Century Gothic" panose="020B0502020202020204" pitchFamily="34" charset="0"/>
            </a:endParaRPr>
          </a:p>
          <a:p>
            <a:pPr algn="ctr"/>
            <a:r>
              <a:rPr lang="en-GB" sz="2800" dirty="0" smtClean="0">
                <a:latin typeface="Century Gothic" panose="020B0502020202020204" pitchFamily="34" charset="0"/>
              </a:rPr>
              <a:t>The most significant digit is the thousands so we look at this first.</a:t>
            </a:r>
          </a:p>
          <a:p>
            <a:pPr algn="ctr"/>
            <a:r>
              <a:rPr lang="en-GB" sz="2800" dirty="0" smtClean="0">
                <a:latin typeface="Century Gothic" panose="020B0502020202020204" pitchFamily="34" charset="0"/>
              </a:rPr>
              <a:t>Four</a:t>
            </a:r>
            <a:r>
              <a:rPr lang="en-GB" sz="2800" b="1" dirty="0" smtClean="0">
                <a:solidFill>
                  <a:srgbClr val="FFC000"/>
                </a:solidFill>
                <a:latin typeface="Century Gothic" panose="020B0502020202020204" pitchFamily="34" charset="0"/>
              </a:rPr>
              <a:t> ______ </a:t>
            </a:r>
            <a:r>
              <a:rPr lang="en-GB" sz="2800" dirty="0" smtClean="0">
                <a:latin typeface="Century Gothic" panose="020B0502020202020204" pitchFamily="34" charset="0"/>
              </a:rPr>
              <a:t>are greater than three or two</a:t>
            </a:r>
            <a:r>
              <a:rPr lang="en-GB" sz="2800" b="1" dirty="0" smtClean="0">
                <a:solidFill>
                  <a:srgbClr val="FFC000"/>
                </a:solidFill>
                <a:latin typeface="Century Gothic" panose="020B0502020202020204" pitchFamily="34" charset="0"/>
              </a:rPr>
              <a:t> ______ </a:t>
            </a:r>
            <a:r>
              <a:rPr lang="en-GB" sz="2800" dirty="0" smtClean="0">
                <a:latin typeface="Century Gothic" panose="020B0502020202020204" pitchFamily="34" charset="0"/>
              </a:rPr>
              <a:t>so</a:t>
            </a:r>
          </a:p>
          <a:p>
            <a:pPr algn="ctr"/>
            <a:r>
              <a:rPr lang="en-GB" sz="2800" dirty="0" smtClean="0">
                <a:solidFill>
                  <a:schemeClr val="accent4"/>
                </a:solidFill>
                <a:latin typeface="Century Gothic" panose="020B0502020202020204" pitchFamily="34" charset="0"/>
              </a:rPr>
              <a:t>______</a:t>
            </a:r>
            <a:r>
              <a:rPr lang="en-GB" sz="2800" dirty="0" smtClean="0">
                <a:latin typeface="Century Gothic" panose="020B0502020202020204" pitchFamily="34" charset="0"/>
              </a:rPr>
              <a:t> is the greatest number</a:t>
            </a:r>
            <a:r>
              <a:rPr lang="en-GB" sz="2800" dirty="0">
                <a:latin typeface="Century Gothic" panose="020B0502020202020204" pitchFamily="34" charset="0"/>
              </a:rPr>
              <a:t>. </a:t>
            </a:r>
            <a:r>
              <a:rPr lang="en-GB" sz="2800" dirty="0" smtClean="0">
                <a:latin typeface="Century Gothic" panose="020B0502020202020204" pitchFamily="34" charset="0"/>
              </a:rPr>
              <a:t>Three</a:t>
            </a:r>
            <a:r>
              <a:rPr lang="en-GB" sz="2800" b="1" dirty="0" smtClean="0">
                <a:solidFill>
                  <a:srgbClr val="FFC000"/>
                </a:solidFill>
                <a:latin typeface="Century Gothic" panose="020B0502020202020204" pitchFamily="34" charset="0"/>
              </a:rPr>
              <a:t> </a:t>
            </a:r>
            <a:r>
              <a:rPr lang="en-GB" sz="2800" b="1" dirty="0">
                <a:solidFill>
                  <a:srgbClr val="FFC000"/>
                </a:solidFill>
                <a:latin typeface="Century Gothic" panose="020B0502020202020204" pitchFamily="34" charset="0"/>
              </a:rPr>
              <a:t>______ </a:t>
            </a:r>
            <a:r>
              <a:rPr lang="en-GB" sz="2800" dirty="0">
                <a:latin typeface="Century Gothic" panose="020B0502020202020204" pitchFamily="34" charset="0"/>
              </a:rPr>
              <a:t>are </a:t>
            </a:r>
            <a:r>
              <a:rPr lang="en-GB" sz="2800" dirty="0" smtClean="0">
                <a:latin typeface="Century Gothic" panose="020B0502020202020204" pitchFamily="34" charset="0"/>
              </a:rPr>
              <a:t>greater than two</a:t>
            </a:r>
            <a:r>
              <a:rPr lang="en-GB" sz="2800" b="1" dirty="0" smtClean="0">
                <a:solidFill>
                  <a:srgbClr val="FFC000"/>
                </a:solidFill>
                <a:latin typeface="Century Gothic" panose="020B0502020202020204" pitchFamily="34" charset="0"/>
              </a:rPr>
              <a:t> </a:t>
            </a:r>
            <a:r>
              <a:rPr lang="en-GB" sz="2800" b="1" dirty="0">
                <a:solidFill>
                  <a:srgbClr val="FFC000"/>
                </a:solidFill>
                <a:latin typeface="Century Gothic" panose="020B0502020202020204" pitchFamily="34" charset="0"/>
              </a:rPr>
              <a:t>______ </a:t>
            </a:r>
            <a:r>
              <a:rPr lang="en-GB" sz="2800" dirty="0" smtClean="0">
                <a:latin typeface="Century Gothic" panose="020B0502020202020204" pitchFamily="34" charset="0"/>
              </a:rPr>
              <a:t>so </a:t>
            </a:r>
            <a:r>
              <a:rPr lang="en-GB" sz="2800" dirty="0" smtClean="0">
                <a:solidFill>
                  <a:schemeClr val="accent4"/>
                </a:solidFill>
                <a:latin typeface="Century Gothic" panose="020B0502020202020204" pitchFamily="34" charset="0"/>
              </a:rPr>
              <a:t>______</a:t>
            </a:r>
            <a:r>
              <a:rPr lang="en-GB" sz="2800" dirty="0" smtClean="0">
                <a:latin typeface="Century Gothic" panose="020B0502020202020204" pitchFamily="34" charset="0"/>
              </a:rPr>
              <a:t> </a:t>
            </a:r>
            <a:r>
              <a:rPr lang="en-GB" sz="2800" dirty="0">
                <a:latin typeface="Century Gothic" panose="020B0502020202020204" pitchFamily="34" charset="0"/>
              </a:rPr>
              <a:t>is </a:t>
            </a:r>
            <a:r>
              <a:rPr lang="en-GB" sz="2800" dirty="0" smtClean="0">
                <a:latin typeface="Century Gothic" panose="020B0502020202020204" pitchFamily="34" charset="0"/>
              </a:rPr>
              <a:t>the next greatest number.</a:t>
            </a:r>
            <a:endParaRPr lang="en-GB" sz="2800" dirty="0">
              <a:latin typeface="Century Gothic" panose="020B0502020202020204" pitchFamily="34" charset="0"/>
            </a:endParaRP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xmlns="" id="{765F1086-7539-45B9-8794-4D5A2A493BEA}"/>
              </a:ext>
            </a:extLst>
          </p:cNvPr>
          <p:cNvSpPr/>
          <p:nvPr/>
        </p:nvSpPr>
        <p:spPr>
          <a:xfrm>
            <a:off x="4549223" y="5482877"/>
            <a:ext cx="265649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We all say it!</a:t>
            </a:r>
            <a:endParaRPr lang="en-GB" sz="3200" dirty="0">
              <a:solidFill>
                <a:srgbClr val="FF0000"/>
              </a:solidFill>
            </a:endParaRP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xmlns="" id="{8EDB81F0-DBDB-4EC0-8C79-FB97036B634B}"/>
              </a:ext>
            </a:extLst>
          </p:cNvPr>
          <p:cNvSpPr/>
          <p:nvPr/>
        </p:nvSpPr>
        <p:spPr>
          <a:xfrm>
            <a:off x="4762925" y="5472202"/>
            <a:ext cx="220765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b="1" dirty="0">
                <a:solidFill>
                  <a:srgbClr val="00B0F0"/>
                </a:solidFill>
                <a:latin typeface="Century Gothic" panose="020B0502020202020204" pitchFamily="34" charset="0"/>
              </a:rPr>
              <a:t>You say it!</a:t>
            </a:r>
            <a:endParaRPr lang="en-GB" sz="3200" dirty="0">
              <a:solidFill>
                <a:srgbClr val="00B0F0"/>
              </a:solidFill>
            </a:endParaRP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xmlns="" id="{95C708AD-0534-49BB-8F46-6D431AC800D4}"/>
              </a:ext>
            </a:extLst>
          </p:cNvPr>
          <p:cNvSpPr/>
          <p:nvPr/>
        </p:nvSpPr>
        <p:spPr>
          <a:xfrm>
            <a:off x="5053953" y="5491170"/>
            <a:ext cx="1625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b="1" dirty="0">
                <a:solidFill>
                  <a:srgbClr val="00B0F0"/>
                </a:solidFill>
                <a:latin typeface="Century Gothic" panose="020B0502020202020204" pitchFamily="34" charset="0"/>
              </a:rPr>
              <a:t>I say it!        </a:t>
            </a:r>
            <a:endParaRPr lang="en-GB" sz="3200" dirty="0">
              <a:solidFill>
                <a:srgbClr val="00B0F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807341" y="1110520"/>
            <a:ext cx="39068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>
                <a:latin typeface="Century Gothic" panose="020B0502020202020204" pitchFamily="34" charset="0"/>
              </a:rPr>
              <a:t>Descending order</a:t>
            </a:r>
            <a:endParaRPr lang="en-GB" sz="2800" b="1" dirty="0">
              <a:latin typeface="Century Gothic" panose="020B050202020202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86129" y="1579732"/>
            <a:ext cx="3647983" cy="1756933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12518" y="1563989"/>
            <a:ext cx="3789507" cy="165963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61382" y="1524972"/>
            <a:ext cx="3942184" cy="17376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7913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3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3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3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" grpId="0"/>
      <p:bldP spid="72" grpId="1"/>
      <p:bldP spid="72" grpId="2"/>
      <p:bldP spid="73" grpId="0"/>
      <p:bldP spid="73" grpId="1"/>
      <p:bldP spid="73" grpId="2"/>
      <p:bldP spid="74" grpId="0"/>
      <p:bldP spid="74" grpId="1"/>
      <p:bldP spid="74" grpId="2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Diagonal Corners Rounded 5">
            <a:extLst>
              <a:ext uri="{FF2B5EF4-FFF2-40B4-BE49-F238E27FC236}">
                <a16:creationId xmlns:a16="http://schemas.microsoft.com/office/drawing/2014/main" xmlns="" id="{5FB8E59A-7B57-4B99-8CC4-21BC88A6182A}"/>
              </a:ext>
            </a:extLst>
          </p:cNvPr>
          <p:cNvSpPr/>
          <p:nvPr/>
        </p:nvSpPr>
        <p:spPr>
          <a:xfrm>
            <a:off x="1463960" y="307439"/>
            <a:ext cx="9272338" cy="728516"/>
          </a:xfrm>
          <a:prstGeom prst="round2DiagRect">
            <a:avLst>
              <a:gd name="adj1" fmla="val 50000"/>
              <a:gd name="adj2" fmla="val 0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3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Let’s </a:t>
            </a:r>
            <a:r>
              <a:rPr lang="en-GB" sz="36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learn</a:t>
            </a:r>
            <a:endParaRPr lang="en-GB" sz="5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86A3981F-4871-4AE4-A793-E45B90BF02AE}"/>
              </a:ext>
            </a:extLst>
          </p:cNvPr>
          <p:cNvSpPr/>
          <p:nvPr/>
        </p:nvSpPr>
        <p:spPr>
          <a:xfrm>
            <a:off x="-6529" y="6186303"/>
            <a:ext cx="12192000" cy="59420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/>
          </a:p>
        </p:txBody>
      </p:sp>
      <p:pic>
        <p:nvPicPr>
          <p:cNvPr id="9" name="Picture 2" descr="https://www.deepeningunderstanding.co.uk/wp-content/uploads/2016/11/DU-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53" y="6110429"/>
            <a:ext cx="763965" cy="742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1">
            <a:extLst>
              <a:ext uri="{FF2B5EF4-FFF2-40B4-BE49-F238E27FC236}">
                <a16:creationId xmlns:a16="http://schemas.microsoft.com/office/drawing/2014/main" xmlns="" id="{80DE48FF-7871-4CC4-9B74-EB4C8BDDAF0C}"/>
              </a:ext>
            </a:extLst>
          </p:cNvPr>
          <p:cNvSpPr txBox="1"/>
          <p:nvPr/>
        </p:nvSpPr>
        <p:spPr>
          <a:xfrm>
            <a:off x="3807341" y="6358092"/>
            <a:ext cx="46141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©Deepening Understanding LTD </a:t>
            </a:r>
            <a:r>
              <a:rPr lang="en-GB" sz="12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2019</a:t>
            </a:r>
            <a:endParaRPr lang="en-GB" sz="12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xmlns="" id="{03C1CBCB-35DD-41F0-B003-EEC079D094BE}"/>
              </a:ext>
            </a:extLst>
          </p:cNvPr>
          <p:cNvSpPr/>
          <p:nvPr/>
        </p:nvSpPr>
        <p:spPr>
          <a:xfrm>
            <a:off x="362628" y="3358098"/>
            <a:ext cx="11443062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dirty="0" smtClean="0">
                <a:latin typeface="Century Gothic" panose="020B0502020202020204" pitchFamily="34" charset="0"/>
              </a:rPr>
              <a:t>The most significant digit is the </a:t>
            </a:r>
            <a:r>
              <a:rPr lang="en-GB" sz="2800" dirty="0" smtClean="0">
                <a:solidFill>
                  <a:srgbClr val="FFC000"/>
                </a:solidFill>
                <a:latin typeface="Century Gothic" panose="020B0502020202020204" pitchFamily="34" charset="0"/>
              </a:rPr>
              <a:t>_______</a:t>
            </a:r>
            <a:r>
              <a:rPr lang="en-GB" sz="2800" dirty="0" smtClean="0">
                <a:latin typeface="Century Gothic" panose="020B0502020202020204" pitchFamily="34" charset="0"/>
              </a:rPr>
              <a:t> .</a:t>
            </a:r>
          </a:p>
          <a:p>
            <a:pPr algn="ctr"/>
            <a:r>
              <a:rPr lang="en-GB" sz="2800" dirty="0" smtClean="0">
                <a:latin typeface="Century Gothic" panose="020B0502020202020204" pitchFamily="34" charset="0"/>
              </a:rPr>
              <a:t>The number with the greatest number of </a:t>
            </a:r>
            <a:r>
              <a:rPr lang="en-GB" sz="2800" dirty="0">
                <a:solidFill>
                  <a:srgbClr val="FFC000"/>
                </a:solidFill>
                <a:latin typeface="Century Gothic" panose="020B0502020202020204" pitchFamily="34" charset="0"/>
              </a:rPr>
              <a:t>_______</a:t>
            </a:r>
            <a:r>
              <a:rPr lang="en-GB" sz="2800" dirty="0" smtClean="0">
                <a:latin typeface="Century Gothic" panose="020B0502020202020204" pitchFamily="34" charset="0"/>
              </a:rPr>
              <a:t> is </a:t>
            </a:r>
            <a:r>
              <a:rPr lang="en-GB" sz="2800" dirty="0" smtClean="0">
                <a:solidFill>
                  <a:srgbClr val="FFC000"/>
                </a:solidFill>
                <a:latin typeface="Century Gothic" panose="020B0502020202020204" pitchFamily="34" charset="0"/>
              </a:rPr>
              <a:t>_______</a:t>
            </a:r>
            <a:r>
              <a:rPr lang="en-GB" sz="2800" dirty="0" smtClean="0">
                <a:latin typeface="Century Gothic" panose="020B0502020202020204" pitchFamily="34" charset="0"/>
              </a:rPr>
              <a:t>. The number with the second greatest number of </a:t>
            </a:r>
            <a:r>
              <a:rPr lang="en-GB" sz="2800" dirty="0" smtClean="0">
                <a:solidFill>
                  <a:srgbClr val="FFC000"/>
                </a:solidFill>
                <a:latin typeface="Century Gothic" panose="020B0502020202020204" pitchFamily="34" charset="0"/>
              </a:rPr>
              <a:t>_______ </a:t>
            </a:r>
            <a:r>
              <a:rPr lang="en-GB" sz="2800" dirty="0" smtClean="0">
                <a:latin typeface="Century Gothic" panose="020B0502020202020204" pitchFamily="34" charset="0"/>
              </a:rPr>
              <a:t>is </a:t>
            </a:r>
            <a:r>
              <a:rPr lang="en-GB" sz="2800" dirty="0" smtClean="0">
                <a:solidFill>
                  <a:srgbClr val="FFC000"/>
                </a:solidFill>
                <a:latin typeface="Century Gothic" panose="020B0502020202020204" pitchFamily="34" charset="0"/>
              </a:rPr>
              <a:t>_______</a:t>
            </a:r>
            <a:r>
              <a:rPr lang="en-GB" sz="2800" dirty="0" smtClean="0">
                <a:latin typeface="Century Gothic" panose="020B0502020202020204" pitchFamily="34" charset="0"/>
              </a:rPr>
              <a:t>. The number with the smallest number of </a:t>
            </a:r>
            <a:r>
              <a:rPr lang="en-GB" sz="2800" dirty="0" smtClean="0">
                <a:solidFill>
                  <a:srgbClr val="FFC000"/>
                </a:solidFill>
                <a:latin typeface="Century Gothic" panose="020B0502020202020204" pitchFamily="34" charset="0"/>
              </a:rPr>
              <a:t>_______ </a:t>
            </a:r>
            <a:r>
              <a:rPr lang="en-GB" sz="2800" dirty="0" smtClean="0">
                <a:latin typeface="Century Gothic" panose="020B0502020202020204" pitchFamily="34" charset="0"/>
              </a:rPr>
              <a:t>is </a:t>
            </a:r>
            <a:r>
              <a:rPr lang="en-GB" sz="2800" dirty="0" smtClean="0">
                <a:solidFill>
                  <a:srgbClr val="FFC000"/>
                </a:solidFill>
                <a:latin typeface="Century Gothic" panose="020B0502020202020204" pitchFamily="34" charset="0"/>
              </a:rPr>
              <a:t>_______</a:t>
            </a:r>
            <a:r>
              <a:rPr lang="en-GB" sz="2800" dirty="0" smtClean="0">
                <a:latin typeface="Century Gothic" panose="020B0502020202020204" pitchFamily="34" charset="0"/>
              </a:rPr>
              <a:t>.           In descending order this would be </a:t>
            </a:r>
            <a:r>
              <a:rPr lang="en-GB" sz="2800" dirty="0" smtClean="0">
                <a:solidFill>
                  <a:srgbClr val="FFC000"/>
                </a:solidFill>
                <a:latin typeface="Century Gothic" panose="020B0502020202020204" pitchFamily="34" charset="0"/>
              </a:rPr>
              <a:t>_______</a:t>
            </a:r>
            <a:r>
              <a:rPr lang="en-GB" sz="2800" dirty="0" smtClean="0">
                <a:latin typeface="Century Gothic" panose="020B0502020202020204" pitchFamily="34" charset="0"/>
              </a:rPr>
              <a:t>,</a:t>
            </a:r>
            <a:r>
              <a:rPr lang="en-GB" sz="2800" dirty="0" smtClean="0">
                <a:solidFill>
                  <a:srgbClr val="FFC000"/>
                </a:solidFill>
                <a:latin typeface="Century Gothic" panose="020B0502020202020204" pitchFamily="34" charset="0"/>
              </a:rPr>
              <a:t> _______</a:t>
            </a:r>
            <a:r>
              <a:rPr lang="en-GB" sz="2800" dirty="0" smtClean="0">
                <a:latin typeface="Century Gothic" panose="020B0502020202020204" pitchFamily="34" charset="0"/>
              </a:rPr>
              <a:t>,</a:t>
            </a:r>
            <a:r>
              <a:rPr lang="en-GB" sz="2800" dirty="0" smtClean="0">
                <a:solidFill>
                  <a:srgbClr val="FFC000"/>
                </a:solidFill>
                <a:latin typeface="Century Gothic" panose="020B0502020202020204" pitchFamily="34" charset="0"/>
              </a:rPr>
              <a:t> _______</a:t>
            </a:r>
            <a:r>
              <a:rPr lang="en-GB" sz="2800" dirty="0" smtClean="0">
                <a:latin typeface="Century Gothic" panose="020B0502020202020204" pitchFamily="34" charset="0"/>
              </a:rPr>
              <a:t>.</a:t>
            </a: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xmlns="" id="{765F1086-7539-45B9-8794-4D5A2A493BEA}"/>
              </a:ext>
            </a:extLst>
          </p:cNvPr>
          <p:cNvSpPr/>
          <p:nvPr/>
        </p:nvSpPr>
        <p:spPr>
          <a:xfrm>
            <a:off x="4755911" y="5542574"/>
            <a:ext cx="265649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We all say it!</a:t>
            </a:r>
            <a:endParaRPr lang="en-GB" sz="3200" dirty="0">
              <a:solidFill>
                <a:srgbClr val="FF0000"/>
              </a:solidFill>
            </a:endParaRPr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xmlns="" id="{8EDB81F0-DBDB-4EC0-8C79-FB97036B634B}"/>
              </a:ext>
            </a:extLst>
          </p:cNvPr>
          <p:cNvSpPr/>
          <p:nvPr/>
        </p:nvSpPr>
        <p:spPr>
          <a:xfrm>
            <a:off x="4980331" y="5548519"/>
            <a:ext cx="220765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b="1" dirty="0">
                <a:solidFill>
                  <a:srgbClr val="00B0F0"/>
                </a:solidFill>
                <a:latin typeface="Century Gothic" panose="020B0502020202020204" pitchFamily="34" charset="0"/>
              </a:rPr>
              <a:t>You say it!</a:t>
            </a:r>
            <a:endParaRPr lang="en-GB" sz="3200" dirty="0">
              <a:solidFill>
                <a:srgbClr val="00B0F0"/>
              </a:solidFill>
            </a:endParaRPr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xmlns="" id="{95C708AD-0534-49BB-8F46-6D431AC800D4}"/>
              </a:ext>
            </a:extLst>
          </p:cNvPr>
          <p:cNvSpPr/>
          <p:nvPr/>
        </p:nvSpPr>
        <p:spPr>
          <a:xfrm>
            <a:off x="5271359" y="5548519"/>
            <a:ext cx="1625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b="1" dirty="0">
                <a:solidFill>
                  <a:srgbClr val="00B0F0"/>
                </a:solidFill>
                <a:latin typeface="Century Gothic" panose="020B0502020202020204" pitchFamily="34" charset="0"/>
              </a:rPr>
              <a:t>I say it!        </a:t>
            </a:r>
            <a:endParaRPr lang="en-GB" sz="3200" dirty="0">
              <a:solidFill>
                <a:srgbClr val="00B0F0"/>
              </a:solidFill>
            </a:endParaRPr>
          </a:p>
        </p:txBody>
      </p:sp>
      <p:graphicFrame>
        <p:nvGraphicFramePr>
          <p:cNvPr id="83" name="Table 8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5239088"/>
              </p:ext>
            </p:extLst>
          </p:nvPr>
        </p:nvGraphicFramePr>
        <p:xfrm>
          <a:off x="3567221" y="1165291"/>
          <a:ext cx="8191011" cy="213979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47753">
                  <a:extLst>
                    <a:ext uri="{9D8B030D-6E8A-4147-A177-3AD203B41FA5}">
                      <a16:colId xmlns:a16="http://schemas.microsoft.com/office/drawing/2014/main" xmlns="" val="3613520889"/>
                    </a:ext>
                  </a:extLst>
                </a:gridCol>
                <a:gridCol w="2048092">
                  <a:extLst>
                    <a:ext uri="{9D8B030D-6E8A-4147-A177-3AD203B41FA5}">
                      <a16:colId xmlns:a16="http://schemas.microsoft.com/office/drawing/2014/main" xmlns="" val="2775796691"/>
                    </a:ext>
                  </a:extLst>
                </a:gridCol>
                <a:gridCol w="2047413">
                  <a:extLst>
                    <a:ext uri="{9D8B030D-6E8A-4147-A177-3AD203B41FA5}">
                      <a16:colId xmlns:a16="http://schemas.microsoft.com/office/drawing/2014/main" xmlns="" val="3777525551"/>
                    </a:ext>
                  </a:extLst>
                </a:gridCol>
                <a:gridCol w="2047753">
                  <a:extLst>
                    <a:ext uri="{9D8B030D-6E8A-4147-A177-3AD203B41FA5}">
                      <a16:colId xmlns:a16="http://schemas.microsoft.com/office/drawing/2014/main" xmlns="" val="2171779288"/>
                    </a:ext>
                  </a:extLst>
                </a:gridCol>
              </a:tblGrid>
              <a:tr h="481563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latin typeface="Century Gothic" panose="020B0502020202020204" pitchFamily="34" charset="0"/>
                        </a:rPr>
                        <a:t>Thousands</a:t>
                      </a:r>
                      <a:endParaRPr lang="en-GB" sz="2800" dirty="0"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latin typeface="Century Gothic" panose="020B0502020202020204" pitchFamily="34" charset="0"/>
                        </a:rPr>
                        <a:t>Hundreds</a:t>
                      </a:r>
                      <a:endParaRPr lang="en-GB" sz="2800" dirty="0"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latin typeface="Century Gothic" panose="020B0502020202020204" pitchFamily="34" charset="0"/>
                        </a:rPr>
                        <a:t>Tens</a:t>
                      </a:r>
                      <a:endParaRPr lang="en-GB" sz="2800" dirty="0"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latin typeface="Century Gothic" panose="020B0502020202020204" pitchFamily="34" charset="0"/>
                        </a:rPr>
                        <a:t>Ones</a:t>
                      </a:r>
                      <a:endParaRPr lang="en-GB" sz="2800" dirty="0"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90860125"/>
                  </a:ext>
                </a:extLst>
              </a:tr>
              <a:tr h="1621638">
                <a:tc>
                  <a:txBody>
                    <a:bodyPr/>
                    <a:lstStyle/>
                    <a:p>
                      <a:pPr algn="ctr"/>
                      <a:r>
                        <a:rPr lang="en-GB" sz="3200" b="1" dirty="0" smtClean="0">
                          <a:latin typeface="Century Gothic" panose="020B0502020202020204" pitchFamily="34" charset="0"/>
                        </a:rPr>
                        <a:t>6</a:t>
                      </a:r>
                    </a:p>
                    <a:p>
                      <a:pPr algn="ctr"/>
                      <a:r>
                        <a:rPr lang="en-GB" sz="3200" b="1" dirty="0" smtClean="0">
                          <a:latin typeface="Century Gothic" panose="020B0502020202020204" pitchFamily="34" charset="0"/>
                        </a:rPr>
                        <a:t>8</a:t>
                      </a:r>
                    </a:p>
                    <a:p>
                      <a:pPr algn="ctr"/>
                      <a:r>
                        <a:rPr lang="en-GB" sz="3200" b="1" dirty="0" smtClean="0">
                          <a:latin typeface="Century Gothic" panose="020B0502020202020204" pitchFamily="34" charset="0"/>
                        </a:rPr>
                        <a:t>3</a:t>
                      </a:r>
                      <a:endParaRPr lang="en-GB" sz="3200" b="1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1" dirty="0" smtClean="0">
                          <a:latin typeface="Century Gothic" panose="020B0502020202020204" pitchFamily="34" charset="0"/>
                        </a:rPr>
                        <a:t>7</a:t>
                      </a:r>
                    </a:p>
                    <a:p>
                      <a:pPr algn="ctr"/>
                      <a:r>
                        <a:rPr lang="en-GB" sz="3200" b="1" dirty="0" smtClean="0">
                          <a:latin typeface="Century Gothic" panose="020B0502020202020204" pitchFamily="34" charset="0"/>
                        </a:rPr>
                        <a:t>5</a:t>
                      </a:r>
                    </a:p>
                    <a:p>
                      <a:pPr algn="ctr"/>
                      <a:r>
                        <a:rPr lang="en-GB" sz="3200" b="1" dirty="0" smtClean="0">
                          <a:latin typeface="Century Gothic" panose="020B0502020202020204" pitchFamily="34" charset="0"/>
                        </a:rPr>
                        <a:t>9</a:t>
                      </a:r>
                      <a:endParaRPr lang="en-GB" sz="3200" b="1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1" dirty="0" smtClean="0">
                          <a:latin typeface="Century Gothic" panose="020B0502020202020204" pitchFamily="34" charset="0"/>
                        </a:rPr>
                        <a:t>8</a:t>
                      </a:r>
                      <a:endParaRPr lang="en-GB" sz="3200" b="1" dirty="0"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r>
                        <a:rPr lang="en-GB" sz="3200" b="1" dirty="0" smtClean="0">
                          <a:latin typeface="Century Gothic" panose="020B0502020202020204" pitchFamily="34" charset="0"/>
                        </a:rPr>
                        <a:t>7</a:t>
                      </a:r>
                    </a:p>
                    <a:p>
                      <a:pPr algn="ctr"/>
                      <a:r>
                        <a:rPr lang="en-GB" sz="3200" b="1" dirty="0" smtClean="0">
                          <a:latin typeface="Century Gothic" panose="020B0502020202020204" pitchFamily="34" charset="0"/>
                        </a:rPr>
                        <a:t>5</a:t>
                      </a:r>
                      <a:endParaRPr lang="en-GB" sz="3200" b="1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1" dirty="0" smtClean="0">
                          <a:latin typeface="Century Gothic" panose="020B0502020202020204" pitchFamily="34" charset="0"/>
                        </a:rPr>
                        <a:t>9</a:t>
                      </a:r>
                    </a:p>
                    <a:p>
                      <a:pPr algn="ctr"/>
                      <a:r>
                        <a:rPr lang="en-GB" sz="3200" b="1" dirty="0" smtClean="0">
                          <a:latin typeface="Century Gothic" panose="020B0502020202020204" pitchFamily="34" charset="0"/>
                        </a:rPr>
                        <a:t>1</a:t>
                      </a:r>
                    </a:p>
                    <a:p>
                      <a:pPr algn="ctr"/>
                      <a:r>
                        <a:rPr lang="en-GB" sz="3200" b="1" dirty="0" smtClean="0">
                          <a:latin typeface="Century Gothic" panose="020B0502020202020204" pitchFamily="34" charset="0"/>
                        </a:rPr>
                        <a:t>0</a:t>
                      </a:r>
                      <a:endParaRPr lang="en-GB" sz="3200" b="1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859751214"/>
                  </a:ext>
                </a:extLst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-99500" y="1111829"/>
            <a:ext cx="39068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>
                <a:latin typeface="Century Gothic" panose="020B0502020202020204" pitchFamily="34" charset="0"/>
              </a:rPr>
              <a:t>Descending order</a:t>
            </a:r>
            <a:endParaRPr lang="en-GB" sz="28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8538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3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3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3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" grpId="0"/>
      <p:bldP spid="80" grpId="1"/>
      <p:bldP spid="80" grpId="2"/>
      <p:bldP spid="81" grpId="0"/>
      <p:bldP spid="81" grpId="1"/>
      <p:bldP spid="81" grpId="2"/>
      <p:bldP spid="82" grpId="0"/>
      <p:bldP spid="82" grpId="1"/>
      <p:bldP spid="82" grpId="2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559</TotalTime>
  <Words>809</Words>
  <Application>Microsoft Office PowerPoint</Application>
  <PresentationFormat>Custom</PresentationFormat>
  <Paragraphs>394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DEEPENING UNDERSTANDING LTD</dc:creator>
  <cp:lastModifiedBy>Teacher</cp:lastModifiedBy>
  <cp:revision>84</cp:revision>
  <dcterms:created xsi:type="dcterms:W3CDTF">2018-03-29T14:43:08Z</dcterms:created>
  <dcterms:modified xsi:type="dcterms:W3CDTF">2020-04-02T19:36:50Z</dcterms:modified>
</cp:coreProperties>
</file>