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4" r:id="rId4"/>
    <p:sldId id="295" r:id="rId5"/>
    <p:sldId id="284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870"/>
    <a:srgbClr val="F5B464"/>
    <a:srgbClr val="62C896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03" autoAdjust="0"/>
    <p:restoredTop sz="94660"/>
  </p:normalViewPr>
  <p:slideViewPr>
    <p:cSldViewPr snapToGrid="0">
      <p:cViewPr>
        <p:scale>
          <a:sx n="80" d="100"/>
          <a:sy n="80" d="100"/>
        </p:scale>
        <p:origin x="-9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Year </a:t>
            </a:r>
            <a:r>
              <a:rPr lang="en-GB" sz="3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 smtClean="0">
                <a:latin typeface="Century Gothic" panose="020B0502020202020204" pitchFamily="34" charset="0"/>
              </a:rPr>
              <a:t> Multiply 2-Digits by 1-Digit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xmlns="" id="{5674924C-509F-4D9A-9938-06747EA21398}"/>
              </a:ext>
            </a:extLst>
          </p:cNvPr>
          <p:cNvSpPr/>
          <p:nvPr/>
        </p:nvSpPr>
        <p:spPr>
          <a:xfrm>
            <a:off x="2453524" y="2717847"/>
            <a:ext cx="4369809" cy="2551869"/>
          </a:xfrm>
          <a:prstGeom prst="wedgeEllipseCallout">
            <a:avLst>
              <a:gd name="adj1" fmla="val 52391"/>
              <a:gd name="adj2" fmla="val 36343"/>
            </a:avLst>
          </a:prstGeom>
          <a:noFill/>
          <a:ln w="69850">
            <a:solidFill>
              <a:srgbClr val="EEE8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Let‘s </a:t>
            </a:r>
            <a:r>
              <a:rPr lang="en-GB" sz="3200" smtClean="0">
                <a:solidFill>
                  <a:schemeClr val="tx1"/>
                </a:solidFill>
                <a:latin typeface="Century Gothic" panose="020B0502020202020204" pitchFamily="34" charset="0"/>
              </a:rPr>
              <a:t>master multiplying 2-digits by 1-digit!</a:t>
            </a:r>
            <a:endParaRPr lang="en-GB" sz="3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7" name="Picture 3" descr="27145461_468214916908565_128156848_o">
            <a:extLst>
              <a:ext uri="{FF2B5EF4-FFF2-40B4-BE49-F238E27FC236}">
                <a16:creationId xmlns:a16="http://schemas.microsoft.com/office/drawing/2014/main" xmlns="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40" t="7798" r="35954" b="73438"/>
          <a:stretch/>
        </p:blipFill>
        <p:spPr bwMode="auto">
          <a:xfrm>
            <a:off x="6923959" y="2397404"/>
            <a:ext cx="3134441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rol 1"/>
          <p:cNvSpPr>
            <a:spLocks noChangeArrowheads="1" noChangeShapeType="1"/>
          </p:cNvSpPr>
          <p:nvPr/>
        </p:nvSpPr>
        <p:spPr bwMode="auto">
          <a:xfrm>
            <a:off x="6868305" y="5803060"/>
            <a:ext cx="4163005" cy="282314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67752" y="5584089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92172" y="5590034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83200" y="5590034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can use place value charts to multiply 2-digits by 1-digit.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06186" y="2107462"/>
            <a:ext cx="62238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Start with the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to exchange to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if needed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If there are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or more ones, exchange for a 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If there are </a:t>
            </a:r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>
                <a:latin typeface="Century Gothic" panose="020B0502020202020204" pitchFamily="34" charset="0"/>
              </a:rPr>
              <a:t> or more </a:t>
            </a:r>
            <a:r>
              <a:rPr lang="en-GB" sz="2800" dirty="0" smtClean="0">
                <a:latin typeface="Century Gothic" panose="020B0502020202020204" pitchFamily="34" charset="0"/>
              </a:rPr>
              <a:t>tens, </a:t>
            </a:r>
            <a:r>
              <a:rPr lang="en-GB" sz="2800" dirty="0">
                <a:latin typeface="Century Gothic" panose="020B0502020202020204" pitchFamily="34" charset="0"/>
              </a:rPr>
              <a:t>exchange for a  </a:t>
            </a:r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15476"/>
              </p:ext>
            </p:extLst>
          </p:nvPr>
        </p:nvGraphicFramePr>
        <p:xfrm>
          <a:off x="559451" y="2407058"/>
          <a:ext cx="4680000" cy="311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000">
                  <a:extLst>
                    <a:ext uri="{9D8B030D-6E8A-4147-A177-3AD203B41FA5}">
                      <a16:colId xmlns:a16="http://schemas.microsoft.com/office/drawing/2014/main" xmlns="" val="51542772"/>
                    </a:ext>
                  </a:extLst>
                </a:gridCol>
                <a:gridCol w="1560000">
                  <a:extLst>
                    <a:ext uri="{9D8B030D-6E8A-4147-A177-3AD203B41FA5}">
                      <a16:colId xmlns:a16="http://schemas.microsoft.com/office/drawing/2014/main" xmlns="" val="2796352415"/>
                    </a:ext>
                  </a:extLst>
                </a:gridCol>
                <a:gridCol w="1560000">
                  <a:extLst>
                    <a:ext uri="{9D8B030D-6E8A-4147-A177-3AD203B41FA5}">
                      <a16:colId xmlns:a16="http://schemas.microsoft.com/office/drawing/2014/main" xmlns="" val="64982688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999184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906057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474115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181359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4626505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153520" y="1667182"/>
            <a:ext cx="150125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23 x </a:t>
            </a:r>
            <a:r>
              <a:rPr lang="en-GB" sz="36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348942" y="3034251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3721853" y="3034251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4237474" y="3034251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val 3"/>
          <p:cNvSpPr>
            <a:spLocks noChangeArrowheads="1"/>
          </p:cNvSpPr>
          <p:nvPr/>
        </p:nvSpPr>
        <p:spPr bwMode="auto">
          <a:xfrm>
            <a:off x="4753094" y="3034251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val 2"/>
          <p:cNvSpPr>
            <a:spLocks noChangeArrowheads="1"/>
          </p:cNvSpPr>
          <p:nvPr/>
        </p:nvSpPr>
        <p:spPr bwMode="auto">
          <a:xfrm>
            <a:off x="3003598" y="3034251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Oval 2"/>
          <p:cNvSpPr>
            <a:spLocks noChangeArrowheads="1"/>
          </p:cNvSpPr>
          <p:nvPr/>
        </p:nvSpPr>
        <p:spPr bwMode="auto">
          <a:xfrm>
            <a:off x="2348942" y="3669253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3721853" y="3669253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4237474" y="3669253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4753094" y="3669253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Oval 2"/>
          <p:cNvSpPr>
            <a:spLocks noChangeArrowheads="1"/>
          </p:cNvSpPr>
          <p:nvPr/>
        </p:nvSpPr>
        <p:spPr bwMode="auto">
          <a:xfrm>
            <a:off x="3003598" y="3669253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Oval 2"/>
          <p:cNvSpPr>
            <a:spLocks noChangeArrowheads="1"/>
          </p:cNvSpPr>
          <p:nvPr/>
        </p:nvSpPr>
        <p:spPr bwMode="auto">
          <a:xfrm>
            <a:off x="2348942" y="4324649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Oval 3"/>
          <p:cNvSpPr>
            <a:spLocks noChangeArrowheads="1"/>
          </p:cNvSpPr>
          <p:nvPr/>
        </p:nvSpPr>
        <p:spPr bwMode="auto">
          <a:xfrm>
            <a:off x="3721853" y="4324649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Oval 3"/>
          <p:cNvSpPr>
            <a:spLocks noChangeArrowheads="1"/>
          </p:cNvSpPr>
          <p:nvPr/>
        </p:nvSpPr>
        <p:spPr bwMode="auto">
          <a:xfrm>
            <a:off x="4237474" y="4324649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Oval 3"/>
          <p:cNvSpPr>
            <a:spLocks noChangeArrowheads="1"/>
          </p:cNvSpPr>
          <p:nvPr/>
        </p:nvSpPr>
        <p:spPr bwMode="auto">
          <a:xfrm>
            <a:off x="4753094" y="4324649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3003598" y="4324649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Oval 2"/>
          <p:cNvSpPr>
            <a:spLocks noChangeArrowheads="1"/>
          </p:cNvSpPr>
          <p:nvPr/>
        </p:nvSpPr>
        <p:spPr bwMode="auto">
          <a:xfrm>
            <a:off x="2348942" y="4961810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Oval 3"/>
          <p:cNvSpPr>
            <a:spLocks noChangeArrowheads="1"/>
          </p:cNvSpPr>
          <p:nvPr/>
        </p:nvSpPr>
        <p:spPr bwMode="auto">
          <a:xfrm>
            <a:off x="3721853" y="4961810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Oval 3"/>
          <p:cNvSpPr>
            <a:spLocks noChangeArrowheads="1"/>
          </p:cNvSpPr>
          <p:nvPr/>
        </p:nvSpPr>
        <p:spPr bwMode="auto">
          <a:xfrm>
            <a:off x="4237474" y="4961810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Oval 3"/>
          <p:cNvSpPr>
            <a:spLocks noChangeArrowheads="1"/>
          </p:cNvSpPr>
          <p:nvPr/>
        </p:nvSpPr>
        <p:spPr bwMode="auto">
          <a:xfrm>
            <a:off x="4753094" y="4961810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Oval 2"/>
          <p:cNvSpPr>
            <a:spLocks noChangeArrowheads="1"/>
          </p:cNvSpPr>
          <p:nvPr/>
        </p:nvSpPr>
        <p:spPr bwMode="auto">
          <a:xfrm>
            <a:off x="3003598" y="4961810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05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3" grpId="2"/>
      <p:bldP spid="26" grpId="0"/>
      <p:bldP spid="26" grpId="1"/>
      <p:bldP spid="26" grpId="2"/>
      <p:bldP spid="27" grpId="0"/>
      <p:bldP spid="27" grpId="1"/>
      <p:bldP spid="2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can shorten this method to make it more efficient.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862458"/>
              </p:ext>
            </p:extLst>
          </p:nvPr>
        </p:nvGraphicFramePr>
        <p:xfrm>
          <a:off x="1760939" y="2407058"/>
          <a:ext cx="4680000" cy="311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000">
                  <a:extLst>
                    <a:ext uri="{9D8B030D-6E8A-4147-A177-3AD203B41FA5}">
                      <a16:colId xmlns:a16="http://schemas.microsoft.com/office/drawing/2014/main" xmlns="" val="51542772"/>
                    </a:ext>
                  </a:extLst>
                </a:gridCol>
                <a:gridCol w="1560000">
                  <a:extLst>
                    <a:ext uri="{9D8B030D-6E8A-4147-A177-3AD203B41FA5}">
                      <a16:colId xmlns:a16="http://schemas.microsoft.com/office/drawing/2014/main" xmlns="" val="2796352415"/>
                    </a:ext>
                  </a:extLst>
                </a:gridCol>
                <a:gridCol w="1560000">
                  <a:extLst>
                    <a:ext uri="{9D8B030D-6E8A-4147-A177-3AD203B41FA5}">
                      <a16:colId xmlns:a16="http://schemas.microsoft.com/office/drawing/2014/main" xmlns="" val="649826882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</a:t>
                      </a:r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</a:t>
                      </a:r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999184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906057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474115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181359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4626505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355008" y="1667182"/>
            <a:ext cx="150125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23 x </a:t>
            </a:r>
            <a:r>
              <a:rPr lang="en-GB" sz="36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3550430" y="3034251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923341" y="3034251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val 3"/>
          <p:cNvSpPr>
            <a:spLocks noChangeArrowheads="1"/>
          </p:cNvSpPr>
          <p:nvPr/>
        </p:nvSpPr>
        <p:spPr bwMode="auto">
          <a:xfrm>
            <a:off x="5438962" y="3034251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Oval 3"/>
          <p:cNvSpPr>
            <a:spLocks noChangeArrowheads="1"/>
          </p:cNvSpPr>
          <p:nvPr/>
        </p:nvSpPr>
        <p:spPr bwMode="auto">
          <a:xfrm>
            <a:off x="5954582" y="3034251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val 2"/>
          <p:cNvSpPr>
            <a:spLocks noChangeArrowheads="1"/>
          </p:cNvSpPr>
          <p:nvPr/>
        </p:nvSpPr>
        <p:spPr bwMode="auto">
          <a:xfrm>
            <a:off x="4205086" y="3034251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Oval 2"/>
          <p:cNvSpPr>
            <a:spLocks noChangeArrowheads="1"/>
          </p:cNvSpPr>
          <p:nvPr/>
        </p:nvSpPr>
        <p:spPr bwMode="auto">
          <a:xfrm>
            <a:off x="3550430" y="3669253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Oval 3"/>
          <p:cNvSpPr>
            <a:spLocks noChangeArrowheads="1"/>
          </p:cNvSpPr>
          <p:nvPr/>
        </p:nvSpPr>
        <p:spPr bwMode="auto">
          <a:xfrm>
            <a:off x="4923341" y="3669253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Oval 3"/>
          <p:cNvSpPr>
            <a:spLocks noChangeArrowheads="1"/>
          </p:cNvSpPr>
          <p:nvPr/>
        </p:nvSpPr>
        <p:spPr bwMode="auto">
          <a:xfrm>
            <a:off x="5438962" y="3669253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Oval 3"/>
          <p:cNvSpPr>
            <a:spLocks noChangeArrowheads="1"/>
          </p:cNvSpPr>
          <p:nvPr/>
        </p:nvSpPr>
        <p:spPr bwMode="auto">
          <a:xfrm>
            <a:off x="5954582" y="3669253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Oval 2"/>
          <p:cNvSpPr>
            <a:spLocks noChangeArrowheads="1"/>
          </p:cNvSpPr>
          <p:nvPr/>
        </p:nvSpPr>
        <p:spPr bwMode="auto">
          <a:xfrm>
            <a:off x="4205086" y="3669253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Oval 2"/>
          <p:cNvSpPr>
            <a:spLocks noChangeArrowheads="1"/>
          </p:cNvSpPr>
          <p:nvPr/>
        </p:nvSpPr>
        <p:spPr bwMode="auto">
          <a:xfrm>
            <a:off x="3550430" y="4324649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Oval 3"/>
          <p:cNvSpPr>
            <a:spLocks noChangeArrowheads="1"/>
          </p:cNvSpPr>
          <p:nvPr/>
        </p:nvSpPr>
        <p:spPr bwMode="auto">
          <a:xfrm>
            <a:off x="4923341" y="4324649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Oval 3"/>
          <p:cNvSpPr>
            <a:spLocks noChangeArrowheads="1"/>
          </p:cNvSpPr>
          <p:nvPr/>
        </p:nvSpPr>
        <p:spPr bwMode="auto">
          <a:xfrm>
            <a:off x="5438962" y="4324649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Oval 3"/>
          <p:cNvSpPr>
            <a:spLocks noChangeArrowheads="1"/>
          </p:cNvSpPr>
          <p:nvPr/>
        </p:nvSpPr>
        <p:spPr bwMode="auto">
          <a:xfrm>
            <a:off x="5954582" y="4324649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4205086" y="4324649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Oval 2"/>
          <p:cNvSpPr>
            <a:spLocks noChangeArrowheads="1"/>
          </p:cNvSpPr>
          <p:nvPr/>
        </p:nvSpPr>
        <p:spPr bwMode="auto">
          <a:xfrm>
            <a:off x="3550430" y="4961810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Oval 3"/>
          <p:cNvSpPr>
            <a:spLocks noChangeArrowheads="1"/>
          </p:cNvSpPr>
          <p:nvPr/>
        </p:nvSpPr>
        <p:spPr bwMode="auto">
          <a:xfrm>
            <a:off x="4923341" y="4961810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Oval 3"/>
          <p:cNvSpPr>
            <a:spLocks noChangeArrowheads="1"/>
          </p:cNvSpPr>
          <p:nvPr/>
        </p:nvSpPr>
        <p:spPr bwMode="auto">
          <a:xfrm>
            <a:off x="5438962" y="4961810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Oval 3"/>
          <p:cNvSpPr>
            <a:spLocks noChangeArrowheads="1"/>
          </p:cNvSpPr>
          <p:nvPr/>
        </p:nvSpPr>
        <p:spPr bwMode="auto">
          <a:xfrm>
            <a:off x="5954582" y="4961810"/>
            <a:ext cx="444353" cy="444353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Oval 2"/>
          <p:cNvSpPr>
            <a:spLocks noChangeArrowheads="1"/>
          </p:cNvSpPr>
          <p:nvPr/>
        </p:nvSpPr>
        <p:spPr bwMode="auto">
          <a:xfrm>
            <a:off x="4205086" y="4961810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99610"/>
              </p:ext>
            </p:extLst>
          </p:nvPr>
        </p:nvGraphicFramePr>
        <p:xfrm>
          <a:off x="7741327" y="2650370"/>
          <a:ext cx="2484000" cy="20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>
                  <a:extLst>
                    <a:ext uri="{9D8B030D-6E8A-4147-A177-3AD203B41FA5}">
                      <a16:colId xmlns:a16="http://schemas.microsoft.com/office/drawing/2014/main" xmlns="" val="217889651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236008010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2426354391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532248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395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45106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687586" y="4728814"/>
            <a:ext cx="71238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1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988415" y="3099325"/>
            <a:ext cx="314205" cy="314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504036" y="3099325"/>
            <a:ext cx="314205" cy="314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019656" y="3099325"/>
            <a:ext cx="314205" cy="314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988415" y="3725420"/>
            <a:ext cx="314205" cy="314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5504036" y="3725420"/>
            <a:ext cx="314205" cy="314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019656" y="3725420"/>
            <a:ext cx="314205" cy="314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988415" y="4382551"/>
            <a:ext cx="314205" cy="314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504036" y="4382551"/>
            <a:ext cx="314205" cy="314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6019656" y="4382551"/>
            <a:ext cx="314205" cy="314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988415" y="5021594"/>
            <a:ext cx="314205" cy="3142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82083" y="5406163"/>
            <a:ext cx="306333" cy="301704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2"/>
          <p:cNvSpPr>
            <a:spLocks noChangeArrowheads="1"/>
          </p:cNvSpPr>
          <p:nvPr/>
        </p:nvSpPr>
        <p:spPr bwMode="auto">
          <a:xfrm>
            <a:off x="4205086" y="5598893"/>
            <a:ext cx="447164" cy="444353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2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Let’s try one without the place value counters!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01200" y="1970691"/>
            <a:ext cx="622388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Start with the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to exchange to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if needed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If there are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 or more ones, exchange for a 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If there are </a:t>
            </a:r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>
                <a:latin typeface="Century Gothic" panose="020B0502020202020204" pitchFamily="34" charset="0"/>
              </a:rPr>
              <a:t> or more </a:t>
            </a:r>
            <a:r>
              <a:rPr lang="en-GB" sz="2800" dirty="0" smtClean="0">
                <a:latin typeface="Century Gothic" panose="020B0502020202020204" pitchFamily="34" charset="0"/>
              </a:rPr>
              <a:t>tens, </a:t>
            </a:r>
            <a:r>
              <a:rPr lang="en-GB" sz="2800" dirty="0">
                <a:latin typeface="Century Gothic" panose="020B0502020202020204" pitchFamily="34" charset="0"/>
              </a:rPr>
              <a:t>exchange for a  </a:t>
            </a:r>
            <a:r>
              <a:rPr lang="en-GB" sz="2800" dirty="0">
                <a:solidFill>
                  <a:schemeClr val="accent4"/>
                </a:solidFill>
                <a:latin typeface="Century Gothic" panose="020B0502020202020204" pitchFamily="34" charset="0"/>
              </a:rPr>
              <a:t>______</a:t>
            </a:r>
            <a:r>
              <a:rPr lang="en-GB" sz="2800" dirty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374074"/>
              </p:ext>
            </p:extLst>
          </p:nvPr>
        </p:nvGraphicFramePr>
        <p:xfrm>
          <a:off x="1323341" y="2589629"/>
          <a:ext cx="2484000" cy="205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>
                  <a:extLst>
                    <a:ext uri="{9D8B030D-6E8A-4147-A177-3AD203B41FA5}">
                      <a16:colId xmlns:a16="http://schemas.microsoft.com/office/drawing/2014/main" xmlns="" val="217889651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236008010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xmlns="" val="2426354391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532248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39500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451067"/>
                  </a:ext>
                </a:extLst>
              </a:tr>
            </a:tbl>
          </a:graphicData>
        </a:graphic>
      </p:graphicFrame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765F1086-7539-45B9-8794-4D5A2A493BEA}"/>
              </a:ext>
            </a:extLst>
          </p:cNvPr>
          <p:cNvSpPr/>
          <p:nvPr/>
        </p:nvSpPr>
        <p:spPr>
          <a:xfrm>
            <a:off x="4767752" y="5584089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8EDB81F0-DBDB-4EC0-8C79-FB97036B634B}"/>
              </a:ext>
            </a:extLst>
          </p:cNvPr>
          <p:cNvSpPr/>
          <p:nvPr/>
        </p:nvSpPr>
        <p:spPr>
          <a:xfrm>
            <a:off x="4992172" y="5590034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95C708AD-0534-49BB-8F46-6D431AC800D4}"/>
              </a:ext>
            </a:extLst>
          </p:cNvPr>
          <p:cNvSpPr/>
          <p:nvPr/>
        </p:nvSpPr>
        <p:spPr>
          <a:xfrm>
            <a:off x="5283200" y="5590034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49" grpId="2"/>
      <p:bldP spid="51" grpId="0"/>
      <p:bldP spid="51" grpId="1"/>
      <p:bldP spid="51" grpId="2"/>
      <p:bldP spid="52" grpId="0"/>
      <p:bldP spid="52" grpId="1"/>
      <p:bldP spid="5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In which calculations will we need to use exchanging?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843788"/>
              </p:ext>
            </p:extLst>
          </p:nvPr>
        </p:nvGraphicFramePr>
        <p:xfrm>
          <a:off x="394220" y="1991150"/>
          <a:ext cx="21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1788965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3600801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42635439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5322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395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451067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170617"/>
              </p:ext>
            </p:extLst>
          </p:nvPr>
        </p:nvGraphicFramePr>
        <p:xfrm>
          <a:off x="394220" y="4137776"/>
          <a:ext cx="21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1788965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3600801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42635439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5322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395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451067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181328"/>
              </p:ext>
            </p:extLst>
          </p:nvPr>
        </p:nvGraphicFramePr>
        <p:xfrm>
          <a:off x="3470573" y="1991150"/>
          <a:ext cx="21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1788965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3600801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42635439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5322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395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451067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293073"/>
              </p:ext>
            </p:extLst>
          </p:nvPr>
        </p:nvGraphicFramePr>
        <p:xfrm>
          <a:off x="3470573" y="4137776"/>
          <a:ext cx="21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1788965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3600801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42635439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5322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395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45106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112767"/>
              </p:ext>
            </p:extLst>
          </p:nvPr>
        </p:nvGraphicFramePr>
        <p:xfrm>
          <a:off x="6546926" y="1991150"/>
          <a:ext cx="21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1788965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3600801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42635439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5322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395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451067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576220"/>
              </p:ext>
            </p:extLst>
          </p:nvPr>
        </p:nvGraphicFramePr>
        <p:xfrm>
          <a:off x="6546926" y="4137776"/>
          <a:ext cx="21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1788965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3600801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42635439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5322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395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451067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012474"/>
              </p:ext>
            </p:extLst>
          </p:nvPr>
        </p:nvGraphicFramePr>
        <p:xfrm>
          <a:off x="9623279" y="1991150"/>
          <a:ext cx="21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1788965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3600801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42635439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5322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395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451067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421633"/>
              </p:ext>
            </p:extLst>
          </p:nvPr>
        </p:nvGraphicFramePr>
        <p:xfrm>
          <a:off x="9623279" y="4137776"/>
          <a:ext cx="2160000" cy="1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1788965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3600801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42635439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35322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75395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451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0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-6528" y="1205774"/>
            <a:ext cx="121985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Do you agree with Alfie? 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Convince me using the short method.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Speech Bubble: Oval 10">
            <a:extLst>
              <a:ext uri="{FF2B5EF4-FFF2-40B4-BE49-F238E27FC236}">
                <a16:creationId xmlns:a16="http://schemas.microsoft.com/office/drawing/2014/main" xmlns="" id="{5674924C-509F-4D9A-9938-06747EA21398}"/>
              </a:ext>
            </a:extLst>
          </p:cNvPr>
          <p:cNvSpPr/>
          <p:nvPr/>
        </p:nvSpPr>
        <p:spPr>
          <a:xfrm>
            <a:off x="2453524" y="2220543"/>
            <a:ext cx="4369809" cy="2551869"/>
          </a:xfrm>
          <a:prstGeom prst="wedgeEllipseCallout">
            <a:avLst>
              <a:gd name="adj1" fmla="val 52391"/>
              <a:gd name="adj2" fmla="val 36343"/>
            </a:avLst>
          </a:prstGeom>
          <a:noFill/>
          <a:ln w="69850">
            <a:solidFill>
              <a:srgbClr val="EEE8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29 x 4 = 836</a:t>
            </a:r>
            <a:endParaRPr lang="en-GB" sz="4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3" descr="27145461_468214916908565_128156848_o">
            <a:extLst>
              <a:ext uri="{FF2B5EF4-FFF2-40B4-BE49-F238E27FC236}">
                <a16:creationId xmlns:a16="http://schemas.microsoft.com/office/drawing/2014/main" xmlns="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40" t="7798" r="35954" b="73438"/>
          <a:stretch/>
        </p:blipFill>
        <p:spPr bwMode="auto">
          <a:xfrm>
            <a:off x="6923959" y="1900100"/>
            <a:ext cx="3134441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Exit task – Dong Nao </a:t>
            </a:r>
            <a:r>
              <a:rPr lang="en-GB" sz="3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Jin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-6528" y="1205774"/>
            <a:ext cx="121985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Alfie multiplied a 2-digit number and a 1-digit number together.</a:t>
            </a:r>
          </a:p>
          <a:p>
            <a:pPr algn="ctr"/>
            <a:endParaRPr lang="en-GB" sz="14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He had to make 2 exchanges.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14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Which numbers could he have multiplied together?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009" y="3403224"/>
            <a:ext cx="11047983" cy="2450235"/>
            <a:chOff x="501450" y="3403224"/>
            <a:chExt cx="11047983" cy="2450235"/>
          </a:xfrm>
        </p:grpSpPr>
        <p:sp>
          <p:nvSpPr>
            <p:cNvPr id="15" name="Rounded Rectangle 14"/>
            <p:cNvSpPr/>
            <p:nvPr/>
          </p:nvSpPr>
          <p:spPr>
            <a:xfrm>
              <a:off x="501450" y="3403224"/>
              <a:ext cx="2196000" cy="97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67</a:t>
              </a:r>
              <a:endPara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01450" y="4881459"/>
              <a:ext cx="2196000" cy="9720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4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3</a:t>
              </a:r>
              <a:endPara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452111" y="3403224"/>
              <a:ext cx="2196000" cy="9720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9</a:t>
              </a:r>
              <a:endPara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452111" y="4881459"/>
              <a:ext cx="2196000" cy="97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4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22</a:t>
              </a:r>
              <a:endPara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402772" y="3403224"/>
              <a:ext cx="2196000" cy="97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23</a:t>
              </a:r>
              <a:endPara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402772" y="4881459"/>
              <a:ext cx="2196000" cy="9720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6</a:t>
              </a:r>
              <a:endPara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9353433" y="3403224"/>
              <a:ext cx="2196000" cy="9720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4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4</a:t>
              </a:r>
              <a:endPara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9353433" y="4881459"/>
              <a:ext cx="2196000" cy="972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4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15</a:t>
              </a:r>
              <a:endPara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8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 w="38100">
          <a:solidFill>
            <a:schemeClr val="accent4"/>
          </a:solidFill>
        </a:ln>
      </a:spPr>
      <a:bodyPr rtlCol="0" anchor="ctr"/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Century Gothic" panose="020B0502020202020204" pitchFamily="34" charset="0"/>
            <a:ea typeface="+mn-ea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353</Words>
  <Application>Microsoft Office PowerPoint</Application>
  <PresentationFormat>Custom</PresentationFormat>
  <Paragraphs>209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Teacher</cp:lastModifiedBy>
  <cp:revision>121</cp:revision>
  <dcterms:created xsi:type="dcterms:W3CDTF">2018-03-29T14:43:08Z</dcterms:created>
  <dcterms:modified xsi:type="dcterms:W3CDTF">2020-04-29T15:06:23Z</dcterms:modified>
</cp:coreProperties>
</file>