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1" r:id="rId5"/>
    <p:sldId id="272" r:id="rId6"/>
    <p:sldId id="274" r:id="rId7"/>
    <p:sldId id="264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870"/>
    <a:srgbClr val="C67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03" autoAdjust="0"/>
    <p:restoredTop sz="94660"/>
  </p:normalViewPr>
  <p:slideViewPr>
    <p:cSldViewPr snapToGrid="0">
      <p:cViewPr>
        <p:scale>
          <a:sx n="80" d="100"/>
          <a:sy n="80" d="100"/>
        </p:scale>
        <p:origin x="-9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46C236-9748-42C3-868D-89F234E9F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7CEB37A-4536-41B8-8118-4B27B3CC5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E40574-5A46-429A-9D87-0F84C5FF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A8C34D-39D0-4625-BAA2-FB26C3C9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577034-A545-426D-9C46-F39A2183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68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81948D-811A-4B8D-8D7B-B562A024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EEB0A57-D55D-4E5D-87C4-A88948A63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352B6A-4D8F-46C6-9AE3-8E1DCF8D4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18245C-0AE0-4288-A92E-15185793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396DC3-3E37-484D-B1F9-E47791AAF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74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1FF974D-D2CC-4101-90DD-AFF67E3E4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4F9A1A0-39DC-4B01-BB5A-8708969E2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50014C-E888-4391-BD0E-804BE613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3EC1A2-C6A2-40F0-8DC9-D9B997324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70E400-2776-4619-A618-013BF841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0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99EBD6-5A36-4B18-BFF8-6CFB4F69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54CF1C-64F0-4278-AE2C-C8EAAA855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A6E623-682C-47AF-A07C-CAA1BFF9F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8914B3-DF13-467C-B7EF-78570B88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6F5045-421C-4A85-9F64-D4F64AC59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2BFC41-8843-4FFF-A896-A5150B2CF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F835EA-3002-4AF7-BDCF-0B8F563C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036311-C066-43EF-ABBB-CCBB0E25C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CA725E-2952-48A9-8E92-0B7DC7A6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5AAD66-D3EF-462F-AB15-849D6F995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0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C6594F-627A-4DF7-B855-8CC82F51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10461B-E92D-4501-A52C-509A8A052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2445F31-52FC-4792-9EB5-D2F759E51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23CE8CE-40B3-464E-B453-A2FAE7DC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FF3DEA6-68E7-417B-971D-04E969C0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4E19799-5B11-46B0-A940-0DCC1401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50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38FCA6-00C6-41E2-AF00-726DED7FC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95A5188-A5E7-4EA4-9546-FD6FFB9F7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D929907-66EE-474F-864F-00973CC9F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FBB3DAF-6937-43DB-986D-859FB588A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0C2ED2E-A442-454B-B572-584A9ECB2C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EA282F7-36C4-4A2A-9719-CE79E128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8F63480-2E45-4153-86B7-1DD8F278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B0707F-A685-4D24-9336-F713FA1E7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9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A293A7-F48A-4663-9B68-22643CC8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E713012-3122-48AD-8909-4D792BA2E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CD55003-95C9-41B3-9F89-1E672A69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4C5A9DF-62BA-4C37-B108-B93D6952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0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1718507-3485-43B3-94BA-E02A2478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A168016-CF04-4944-BA95-D1ED7FF6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72618B4-8439-4CBA-99F5-1D4974BF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27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87C1D2-C64E-4758-A3B4-95A08F487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9C9681-561B-486E-A7BF-C8E91D0C4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6914526-F7A8-4298-9B83-0883B2D0B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01E8947-FAF2-4535-B79D-E1165CA4F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41BA13-D544-4A48-BE06-989C7B550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99728D-72A6-43E2-B27A-B331165C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3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CC0831-AE82-4F43-BB87-976A500E0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C34CC60-87DE-43E2-BEB0-BF592ED83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3B137C4-5FB4-4E6F-A283-BA1E507F4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04AD8B8-ED64-48C3-A10E-506D57AC9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35820F9-184D-4DEA-9E1C-18A0FEF1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9F5F51A-9CAB-4C3C-A1CD-E07E62E6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6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E361B46-5204-4CDD-A0C0-3B7F9EBED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1F63FC6-1DE6-4A76-8DD5-C433254A7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9A3486-730D-4383-9754-A1F2DD490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636D-264A-4F6D-8ECE-8EDFBE94DDD3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58C15D-B9E3-44C2-99CA-29703B102E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F89060-30FC-4112-86C5-62322D71D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56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42A8559-181C-4E7E-BCC0-148EBFA93740}"/>
              </a:ext>
            </a:extLst>
          </p:cNvPr>
          <p:cNvSpPr/>
          <p:nvPr/>
        </p:nvSpPr>
        <p:spPr>
          <a:xfrm>
            <a:off x="-4130" y="77493"/>
            <a:ext cx="12192000" cy="14033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2456" y="1176320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B54EBE31-22BE-420A-AEAD-3A55913DF39A}"/>
              </a:ext>
            </a:extLst>
          </p:cNvPr>
          <p:cNvSpPr txBox="1"/>
          <p:nvPr/>
        </p:nvSpPr>
        <p:spPr>
          <a:xfrm>
            <a:off x="-24446" y="160277"/>
            <a:ext cx="121919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Progression in Mastery</a:t>
            </a: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 smtClean="0">
                <a:latin typeface="Century Gothic" panose="020B0502020202020204" pitchFamily="34" charset="0"/>
              </a:rPr>
              <a:t>Year </a:t>
            </a:r>
            <a:r>
              <a:rPr lang="en-GB" sz="3600" b="1" dirty="0">
                <a:latin typeface="Century Gothic" panose="020B0502020202020204" pitchFamily="34" charset="0"/>
              </a:rPr>
              <a:t>4</a:t>
            </a:r>
            <a:r>
              <a:rPr lang="en-GB" sz="3600" b="1" dirty="0" smtClean="0">
                <a:latin typeface="Century Gothic" panose="020B0502020202020204" pitchFamily="34" charset="0"/>
              </a:rPr>
              <a:t> Negative Numbers</a:t>
            </a:r>
            <a:endParaRPr lang="en-GB" sz="5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xmlns="" id="{5674924C-509F-4D9A-9938-06747EA21398}"/>
              </a:ext>
            </a:extLst>
          </p:cNvPr>
          <p:cNvSpPr/>
          <p:nvPr/>
        </p:nvSpPr>
        <p:spPr>
          <a:xfrm>
            <a:off x="2453523" y="2413048"/>
            <a:ext cx="4752000" cy="2916000"/>
          </a:xfrm>
          <a:prstGeom prst="wedgeEllipseCallout">
            <a:avLst>
              <a:gd name="adj1" fmla="val 52391"/>
              <a:gd name="adj2" fmla="val 36343"/>
            </a:avLst>
          </a:prstGeom>
          <a:noFill/>
          <a:ln w="69850">
            <a:solidFill>
              <a:srgbClr val="C67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solidFill>
                  <a:schemeClr val="tx1"/>
                </a:solidFill>
                <a:latin typeface="Century Gothic" panose="020B0502020202020204" pitchFamily="34" charset="0"/>
              </a:rPr>
              <a:t>Are you ready for the challenge of negative numbers?</a:t>
            </a:r>
          </a:p>
        </p:txBody>
      </p:sp>
      <p:pic>
        <p:nvPicPr>
          <p:cNvPr id="1027" name="Picture 3" descr="27145461_468214916908565_128156848_o">
            <a:extLst>
              <a:ext uri="{FF2B5EF4-FFF2-40B4-BE49-F238E27FC236}">
                <a16:creationId xmlns:a16="http://schemas.microsoft.com/office/drawing/2014/main" xmlns="" id="{27EAEF8D-9E36-4715-8503-9B6DCD9DB6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76" t="7994" r="10701" b="73242"/>
          <a:stretch/>
        </p:blipFill>
        <p:spPr bwMode="auto">
          <a:xfrm>
            <a:off x="7228757" y="2350512"/>
            <a:ext cx="2814517" cy="3342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2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do this!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344B2F3-D856-4E90-8D1C-32DED7887054}"/>
              </a:ext>
            </a:extLst>
          </p:cNvPr>
          <p:cNvSpPr/>
          <p:nvPr/>
        </p:nvSpPr>
        <p:spPr>
          <a:xfrm>
            <a:off x="1463960" y="1354946"/>
            <a:ext cx="927233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Millie </a:t>
            </a:r>
            <a:r>
              <a:rPr lang="en-GB" sz="2800" dirty="0">
                <a:latin typeface="Century Gothic" panose="020B0502020202020204" pitchFamily="34" charset="0"/>
              </a:rPr>
              <a:t>is counting </a:t>
            </a:r>
            <a:r>
              <a:rPr lang="en-GB" sz="2800" dirty="0" smtClean="0">
                <a:latin typeface="Century Gothic" panose="020B0502020202020204" pitchFamily="34" charset="0"/>
              </a:rPr>
              <a:t>backwards in </a:t>
            </a:r>
            <a:r>
              <a:rPr lang="en-GB" sz="2800" dirty="0">
                <a:latin typeface="Century Gothic" panose="020B0502020202020204" pitchFamily="34" charset="0"/>
              </a:rPr>
              <a:t>4s.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b="1" i="1" dirty="0" smtClean="0">
                <a:latin typeface="Century Gothic" panose="020B0502020202020204" pitchFamily="34" charset="0"/>
              </a:rPr>
              <a:t>“48, 44, 40, 36, 32, 28, 24, 20, 16, 12, </a:t>
            </a:r>
            <a:r>
              <a:rPr lang="en-GB" sz="2800" b="1" i="1" dirty="0">
                <a:latin typeface="Century Gothic" panose="020B0502020202020204" pitchFamily="34" charset="0"/>
              </a:rPr>
              <a:t>8</a:t>
            </a:r>
            <a:r>
              <a:rPr lang="en-GB" sz="2800" b="1" i="1" dirty="0" smtClean="0">
                <a:latin typeface="Century Gothic" panose="020B0502020202020204" pitchFamily="34" charset="0"/>
              </a:rPr>
              <a:t>, 4, 0…..</a:t>
            </a:r>
            <a:endParaRPr lang="en-GB" sz="2800" b="1" i="1" dirty="0">
              <a:latin typeface="Century Gothic" panose="020B0502020202020204" pitchFamily="34" charset="0"/>
            </a:endParaRPr>
          </a:p>
          <a:p>
            <a:pPr algn="ctr"/>
            <a:endParaRPr lang="en-GB" sz="2800" b="1" i="1" dirty="0">
              <a:latin typeface="Century Gothic" panose="020B0502020202020204" pitchFamily="34" charset="0"/>
            </a:endParaRPr>
          </a:p>
          <a:p>
            <a:pPr algn="ctr"/>
            <a:r>
              <a:rPr lang="en-GB" sz="2800" b="1" i="1" dirty="0">
                <a:latin typeface="Century Gothic" panose="020B0502020202020204" pitchFamily="34" charset="0"/>
              </a:rPr>
              <a:t>I can’t go any further because I don’t have 4 left.”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>
                <a:latin typeface="Century Gothic" panose="020B0502020202020204" pitchFamily="34" charset="0"/>
              </a:rPr>
              <a:t>Do you agree with </a:t>
            </a:r>
            <a:r>
              <a:rPr lang="en-GB" sz="2800" dirty="0" smtClean="0">
                <a:latin typeface="Century Gothic" panose="020B0502020202020204" pitchFamily="34" charset="0"/>
              </a:rPr>
              <a:t>Millie?</a:t>
            </a:r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10" name="Picture 3" descr="27145461_468214916908565_128156848_o">
            <a:extLst>
              <a:ext uri="{FF2B5EF4-FFF2-40B4-BE49-F238E27FC236}">
                <a16:creationId xmlns:a16="http://schemas.microsoft.com/office/drawing/2014/main" xmlns="" id="{6ACC531D-C3B8-4EFE-84C4-8A354CB9BD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24" t="7773" r="8532" b="73463"/>
          <a:stretch/>
        </p:blipFill>
        <p:spPr bwMode="auto">
          <a:xfrm>
            <a:off x="8443408" y="3572475"/>
            <a:ext cx="2450040" cy="249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441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03486722-F718-426B-B5EB-1209B8A6EE5E}"/>
              </a:ext>
            </a:extLst>
          </p:cNvPr>
          <p:cNvGrpSpPr/>
          <p:nvPr/>
        </p:nvGrpSpPr>
        <p:grpSpPr>
          <a:xfrm>
            <a:off x="1719618" y="2472512"/>
            <a:ext cx="8830101" cy="441625"/>
            <a:chOff x="1719618" y="3318678"/>
            <a:chExt cx="8830101" cy="441625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xmlns="" id="{BABAE0EA-E023-4646-AD08-4B6305E17394}"/>
                </a:ext>
              </a:extLst>
            </p:cNvPr>
            <p:cNvCxnSpPr>
              <a:cxnSpLocks/>
            </p:cNvCxnSpPr>
            <p:nvPr/>
          </p:nvCxnSpPr>
          <p:spPr>
            <a:xfrm>
              <a:off x="1719618" y="3534770"/>
              <a:ext cx="8830101" cy="0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107EB51F-B5D1-4069-A967-3FAB3D460AB5}"/>
                </a:ext>
              </a:extLst>
            </p:cNvPr>
            <p:cNvCxnSpPr/>
            <p:nvPr/>
          </p:nvCxnSpPr>
          <p:spPr>
            <a:xfrm>
              <a:off x="3507475" y="3325931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34BBFC54-18B9-455E-88CD-B643B917BE0E}"/>
                </a:ext>
              </a:extLst>
            </p:cNvPr>
            <p:cNvCxnSpPr/>
            <p:nvPr/>
          </p:nvCxnSpPr>
          <p:spPr>
            <a:xfrm>
              <a:off x="4055667" y="3318678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E4FEB401-3C4C-4101-B635-5D9E4B20C6F4}"/>
                </a:ext>
              </a:extLst>
            </p:cNvPr>
            <p:cNvCxnSpPr/>
            <p:nvPr/>
          </p:nvCxnSpPr>
          <p:spPr>
            <a:xfrm>
              <a:off x="4600343" y="3336454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737A09E6-7D07-47C0-8DC9-F93BE909DD93}"/>
                </a:ext>
              </a:extLst>
            </p:cNvPr>
            <p:cNvCxnSpPr/>
            <p:nvPr/>
          </p:nvCxnSpPr>
          <p:spPr>
            <a:xfrm>
              <a:off x="5148535" y="3338726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3B89F3A9-B42D-439E-A85D-1C1B69598B86}"/>
                </a:ext>
              </a:extLst>
            </p:cNvPr>
            <p:cNvCxnSpPr/>
            <p:nvPr/>
          </p:nvCxnSpPr>
          <p:spPr>
            <a:xfrm>
              <a:off x="5649784" y="3329462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BAD8B920-8379-418D-AB49-770159527EA9}"/>
                </a:ext>
              </a:extLst>
            </p:cNvPr>
            <p:cNvCxnSpPr/>
            <p:nvPr/>
          </p:nvCxnSpPr>
          <p:spPr>
            <a:xfrm>
              <a:off x="6197976" y="3331734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0E2C8A89-9293-4065-9826-3EE680E059D8}"/>
                </a:ext>
              </a:extLst>
            </p:cNvPr>
            <p:cNvCxnSpPr/>
            <p:nvPr/>
          </p:nvCxnSpPr>
          <p:spPr>
            <a:xfrm>
              <a:off x="6742652" y="3338726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0584E73E-C7CD-41D4-8333-794013A4F3CB}"/>
                </a:ext>
              </a:extLst>
            </p:cNvPr>
            <p:cNvCxnSpPr/>
            <p:nvPr/>
          </p:nvCxnSpPr>
          <p:spPr>
            <a:xfrm>
              <a:off x="7290844" y="3339750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B24DAC7E-4C93-437D-AB79-1DF224286CC0}"/>
                </a:ext>
              </a:extLst>
            </p:cNvPr>
            <p:cNvCxnSpPr/>
            <p:nvPr/>
          </p:nvCxnSpPr>
          <p:spPr>
            <a:xfrm>
              <a:off x="2415349" y="3341233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xmlns="" id="{C17CC80A-2A47-468D-B7BA-A32AAA537B1C}"/>
                </a:ext>
              </a:extLst>
            </p:cNvPr>
            <p:cNvCxnSpPr/>
            <p:nvPr/>
          </p:nvCxnSpPr>
          <p:spPr>
            <a:xfrm>
              <a:off x="2960025" y="3332438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xmlns="" id="{EE34A376-3C97-46DB-85A5-5A3DA0CBB2FD}"/>
                </a:ext>
              </a:extLst>
            </p:cNvPr>
            <p:cNvCxnSpPr/>
            <p:nvPr/>
          </p:nvCxnSpPr>
          <p:spPr>
            <a:xfrm>
              <a:off x="7846886" y="3348486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51D05D03-7E8E-471A-A4CC-255CF97AE61D}"/>
                </a:ext>
              </a:extLst>
            </p:cNvPr>
            <p:cNvCxnSpPr/>
            <p:nvPr/>
          </p:nvCxnSpPr>
          <p:spPr>
            <a:xfrm>
              <a:off x="8395078" y="3350758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0B542738-4C1F-46CB-BB60-EF350AD58F17}"/>
                </a:ext>
              </a:extLst>
            </p:cNvPr>
            <p:cNvCxnSpPr/>
            <p:nvPr/>
          </p:nvCxnSpPr>
          <p:spPr>
            <a:xfrm>
              <a:off x="8939754" y="3354993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4A4FDE56-5563-45B8-940F-0631F06CD1AE}"/>
                </a:ext>
              </a:extLst>
            </p:cNvPr>
            <p:cNvCxnSpPr/>
            <p:nvPr/>
          </p:nvCxnSpPr>
          <p:spPr>
            <a:xfrm>
              <a:off x="9487946" y="3356450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28DE099E-2616-434B-9136-793827BCE64E}"/>
                </a:ext>
              </a:extLst>
            </p:cNvPr>
            <p:cNvCxnSpPr/>
            <p:nvPr/>
          </p:nvCxnSpPr>
          <p:spPr>
            <a:xfrm>
              <a:off x="10025370" y="3364518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7E25B43E-A551-4434-A930-F6F62791BE01}"/>
              </a:ext>
            </a:extLst>
          </p:cNvPr>
          <p:cNvSpPr txBox="1"/>
          <p:nvPr/>
        </p:nvSpPr>
        <p:spPr>
          <a:xfrm>
            <a:off x="5011035" y="2872505"/>
            <a:ext cx="300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7FF43070-55BD-4A7C-87DE-380203A9C284}"/>
              </a:ext>
            </a:extLst>
          </p:cNvPr>
          <p:cNvSpPr txBox="1"/>
          <p:nvPr/>
        </p:nvSpPr>
        <p:spPr>
          <a:xfrm>
            <a:off x="5517451" y="2867647"/>
            <a:ext cx="300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EBB353E8-19D5-431A-993D-832ABA54D7C1}"/>
              </a:ext>
            </a:extLst>
          </p:cNvPr>
          <p:cNvSpPr txBox="1"/>
          <p:nvPr/>
        </p:nvSpPr>
        <p:spPr>
          <a:xfrm>
            <a:off x="6073492" y="2877907"/>
            <a:ext cx="300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216F0476-1065-461C-AFD3-65169F6DAE8D}"/>
              </a:ext>
            </a:extLst>
          </p:cNvPr>
          <p:cNvSpPr txBox="1"/>
          <p:nvPr/>
        </p:nvSpPr>
        <p:spPr>
          <a:xfrm>
            <a:off x="6605151" y="2885975"/>
            <a:ext cx="300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CC857C9A-2F1E-48FE-BB20-F0E2E58CBF17}"/>
              </a:ext>
            </a:extLst>
          </p:cNvPr>
          <p:cNvSpPr txBox="1"/>
          <p:nvPr/>
        </p:nvSpPr>
        <p:spPr>
          <a:xfrm>
            <a:off x="7145827" y="2877907"/>
            <a:ext cx="300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A523344B-DB68-4006-A90D-8C3DAA16826D}"/>
              </a:ext>
            </a:extLst>
          </p:cNvPr>
          <p:cNvSpPr txBox="1"/>
          <p:nvPr/>
        </p:nvSpPr>
        <p:spPr>
          <a:xfrm>
            <a:off x="7706835" y="2867647"/>
            <a:ext cx="300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17984F6C-791C-44AF-A229-D793F7B8F854}"/>
              </a:ext>
            </a:extLst>
          </p:cNvPr>
          <p:cNvSpPr txBox="1"/>
          <p:nvPr/>
        </p:nvSpPr>
        <p:spPr>
          <a:xfrm>
            <a:off x="8262876" y="2877907"/>
            <a:ext cx="300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2842D7B-3A63-45A2-8F3F-6CB4C267E265}"/>
              </a:ext>
            </a:extLst>
          </p:cNvPr>
          <p:cNvSpPr txBox="1"/>
          <p:nvPr/>
        </p:nvSpPr>
        <p:spPr>
          <a:xfrm>
            <a:off x="8794535" y="2885975"/>
            <a:ext cx="300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6DC06FED-0E17-4997-B6C9-D501769BB2A6}"/>
              </a:ext>
            </a:extLst>
          </p:cNvPr>
          <p:cNvSpPr txBox="1"/>
          <p:nvPr/>
        </p:nvSpPr>
        <p:spPr>
          <a:xfrm>
            <a:off x="9367607" y="2873285"/>
            <a:ext cx="300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54C73416-B870-4465-93E7-DC27A34CAFA4}"/>
              </a:ext>
            </a:extLst>
          </p:cNvPr>
          <p:cNvSpPr txBox="1"/>
          <p:nvPr/>
        </p:nvSpPr>
        <p:spPr>
          <a:xfrm>
            <a:off x="9874023" y="2882075"/>
            <a:ext cx="300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9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8FB9B760-4690-4CA8-BABD-041677201FE7}"/>
              </a:ext>
            </a:extLst>
          </p:cNvPr>
          <p:cNvSpPr txBox="1"/>
          <p:nvPr/>
        </p:nvSpPr>
        <p:spPr>
          <a:xfrm>
            <a:off x="3655197" y="2874859"/>
            <a:ext cx="633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-2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59E3A943-B520-4D0E-8F80-94EAF26E6838}"/>
              </a:ext>
            </a:extLst>
          </p:cNvPr>
          <p:cNvSpPr txBox="1"/>
          <p:nvPr/>
        </p:nvSpPr>
        <p:spPr>
          <a:xfrm>
            <a:off x="4261839" y="2862449"/>
            <a:ext cx="581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-1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BFB91EC1-735D-4525-A526-2977CF73CEF1}"/>
              </a:ext>
            </a:extLst>
          </p:cNvPr>
          <p:cNvSpPr/>
          <p:nvPr/>
        </p:nvSpPr>
        <p:spPr>
          <a:xfrm>
            <a:off x="600501" y="1251223"/>
            <a:ext cx="109864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It </a:t>
            </a:r>
            <a:r>
              <a:rPr lang="en-GB" sz="2800" b="1" dirty="0" smtClean="0">
                <a:latin typeface="Century Gothic" panose="020B0502020202020204" pitchFamily="34" charset="0"/>
              </a:rPr>
              <a:t>is</a:t>
            </a:r>
            <a:r>
              <a:rPr lang="en-GB" sz="2800" dirty="0" smtClean="0">
                <a:latin typeface="Century Gothic" panose="020B0502020202020204" pitchFamily="34" charset="0"/>
              </a:rPr>
              <a:t> </a:t>
            </a:r>
            <a:r>
              <a:rPr lang="en-GB" sz="2800" dirty="0">
                <a:latin typeface="Century Gothic" panose="020B0502020202020204" pitchFamily="34" charset="0"/>
              </a:rPr>
              <a:t>possible to </a:t>
            </a:r>
            <a:r>
              <a:rPr lang="en-GB" sz="2800" b="1" dirty="0" smtClean="0">
                <a:latin typeface="Century Gothic" panose="020B0502020202020204" pitchFamily="34" charset="0"/>
              </a:rPr>
              <a:t>count back </a:t>
            </a:r>
            <a:r>
              <a:rPr lang="en-GB" sz="2800" dirty="0" smtClean="0">
                <a:latin typeface="Century Gothic" panose="020B0502020202020204" pitchFamily="34" charset="0"/>
              </a:rPr>
              <a:t>through </a:t>
            </a:r>
            <a:r>
              <a:rPr lang="en-GB" sz="2800" dirty="0">
                <a:latin typeface="Century Gothic" panose="020B0502020202020204" pitchFamily="34" charset="0"/>
              </a:rPr>
              <a:t>zero. </a:t>
            </a:r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The </a:t>
            </a:r>
            <a:r>
              <a:rPr lang="en-GB" sz="2800" dirty="0">
                <a:latin typeface="Century Gothic" panose="020B0502020202020204" pitchFamily="34" charset="0"/>
              </a:rPr>
              <a:t>numbers </a:t>
            </a:r>
            <a:r>
              <a:rPr lang="en-GB" sz="2800" dirty="0" smtClean="0">
                <a:latin typeface="Century Gothic" panose="020B0502020202020204" pitchFamily="34" charset="0"/>
              </a:rPr>
              <a:t>below </a:t>
            </a:r>
            <a:r>
              <a:rPr lang="en-GB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_____</a:t>
            </a:r>
            <a:r>
              <a:rPr lang="en-GB" sz="2800" dirty="0">
                <a:latin typeface="Century Gothic" panose="020B0502020202020204" pitchFamily="34" charset="0"/>
              </a:rPr>
              <a:t>on a </a:t>
            </a:r>
            <a:r>
              <a:rPr lang="en-GB" sz="2800" dirty="0" smtClean="0">
                <a:latin typeface="Century Gothic" panose="020B0502020202020204" pitchFamily="34" charset="0"/>
              </a:rPr>
              <a:t>number line </a:t>
            </a:r>
            <a:r>
              <a:rPr lang="en-GB" sz="2800" dirty="0">
                <a:latin typeface="Century Gothic" panose="020B0502020202020204" pitchFamily="34" charset="0"/>
              </a:rPr>
              <a:t>are known </a:t>
            </a:r>
            <a:r>
              <a:rPr lang="en-GB" sz="2800" dirty="0" smtClean="0">
                <a:latin typeface="Century Gothic" panose="020B0502020202020204" pitchFamily="34" charset="0"/>
              </a:rPr>
              <a:t>as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 </a:t>
            </a:r>
            <a:r>
              <a:rPr lang="en-GB" sz="2800" b="1" dirty="0">
                <a:solidFill>
                  <a:srgbClr val="FFFF00"/>
                </a:solidFill>
                <a:latin typeface="Century Gothic" panose="020B0502020202020204" pitchFamily="34" charset="0"/>
              </a:rPr>
              <a:t>__________ </a:t>
            </a:r>
            <a:r>
              <a:rPr lang="en-GB" sz="2800" b="1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_______</a:t>
            </a:r>
            <a:r>
              <a:rPr lang="en-GB" sz="2800" dirty="0" smtClean="0">
                <a:latin typeface="Century Gothic" panose="020B0502020202020204" pitchFamily="34" charset="0"/>
              </a:rPr>
              <a:t>.</a:t>
            </a:r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B7F54285-83AB-4895-A2E0-0938A5726E89}"/>
              </a:ext>
            </a:extLst>
          </p:cNvPr>
          <p:cNvSpPr/>
          <p:nvPr/>
        </p:nvSpPr>
        <p:spPr>
          <a:xfrm>
            <a:off x="4823234" y="5260644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E071E0C4-58C2-4DAD-B5AA-1811E6D5B3EE}"/>
              </a:ext>
            </a:extLst>
          </p:cNvPr>
          <p:cNvSpPr/>
          <p:nvPr/>
        </p:nvSpPr>
        <p:spPr>
          <a:xfrm>
            <a:off x="5047654" y="5266589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1EECB418-91E1-446F-A792-CDD4B4DA81D9}"/>
              </a:ext>
            </a:extLst>
          </p:cNvPr>
          <p:cNvSpPr/>
          <p:nvPr/>
        </p:nvSpPr>
        <p:spPr>
          <a:xfrm>
            <a:off x="5385176" y="5266589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87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1" grpId="1"/>
      <p:bldP spid="41" grpId="2"/>
      <p:bldP spid="42" grpId="0"/>
      <p:bldP spid="42" grpId="1"/>
      <p:bldP spid="42" grpId="2"/>
      <p:bldP spid="43" grpId="0"/>
      <p:bldP spid="43" grpId="1"/>
      <p:bldP spid="43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A8E3955F-309C-4F0C-B497-95BD5036E1BC}"/>
              </a:ext>
            </a:extLst>
          </p:cNvPr>
          <p:cNvGrpSpPr/>
          <p:nvPr/>
        </p:nvGrpSpPr>
        <p:grpSpPr>
          <a:xfrm>
            <a:off x="1767744" y="2553691"/>
            <a:ext cx="8830101" cy="441625"/>
            <a:chOff x="1719618" y="3318678"/>
            <a:chExt cx="8830101" cy="441625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xmlns="" id="{88A57D14-04BB-4019-BA2A-B3027AB040AE}"/>
                </a:ext>
              </a:extLst>
            </p:cNvPr>
            <p:cNvCxnSpPr>
              <a:cxnSpLocks/>
            </p:cNvCxnSpPr>
            <p:nvPr/>
          </p:nvCxnSpPr>
          <p:spPr>
            <a:xfrm>
              <a:off x="1719618" y="3534770"/>
              <a:ext cx="8830101" cy="0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3C6D255D-9BC8-4F14-95AC-BABEF08F1EED}"/>
                </a:ext>
              </a:extLst>
            </p:cNvPr>
            <p:cNvCxnSpPr/>
            <p:nvPr/>
          </p:nvCxnSpPr>
          <p:spPr>
            <a:xfrm>
              <a:off x="3507475" y="3325931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0F08B6E0-44D9-4372-9B1C-D57A398C0772}"/>
                </a:ext>
              </a:extLst>
            </p:cNvPr>
            <p:cNvCxnSpPr/>
            <p:nvPr/>
          </p:nvCxnSpPr>
          <p:spPr>
            <a:xfrm>
              <a:off x="4055667" y="3318678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BD402745-ACEE-4AEF-ABD1-A5AED840C8A0}"/>
                </a:ext>
              </a:extLst>
            </p:cNvPr>
            <p:cNvCxnSpPr/>
            <p:nvPr/>
          </p:nvCxnSpPr>
          <p:spPr>
            <a:xfrm>
              <a:off x="4600343" y="3336454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603925DB-AAA8-44A0-9F7B-AF3D9CC8D764}"/>
                </a:ext>
              </a:extLst>
            </p:cNvPr>
            <p:cNvCxnSpPr/>
            <p:nvPr/>
          </p:nvCxnSpPr>
          <p:spPr>
            <a:xfrm>
              <a:off x="5148535" y="3338726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059276BE-A47A-4355-BA39-87412BEF6721}"/>
                </a:ext>
              </a:extLst>
            </p:cNvPr>
            <p:cNvCxnSpPr/>
            <p:nvPr/>
          </p:nvCxnSpPr>
          <p:spPr>
            <a:xfrm>
              <a:off x="5649784" y="3329462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47F1B726-334B-496C-9E41-F482A1D75CF3}"/>
                </a:ext>
              </a:extLst>
            </p:cNvPr>
            <p:cNvCxnSpPr/>
            <p:nvPr/>
          </p:nvCxnSpPr>
          <p:spPr>
            <a:xfrm>
              <a:off x="6197976" y="3331734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821177F9-3A1B-43C8-AD9D-380D1C4A87EF}"/>
                </a:ext>
              </a:extLst>
            </p:cNvPr>
            <p:cNvCxnSpPr/>
            <p:nvPr/>
          </p:nvCxnSpPr>
          <p:spPr>
            <a:xfrm>
              <a:off x="6742652" y="3338726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A49B9EBA-1946-4760-86A7-15186EBE7EBF}"/>
                </a:ext>
              </a:extLst>
            </p:cNvPr>
            <p:cNvCxnSpPr/>
            <p:nvPr/>
          </p:nvCxnSpPr>
          <p:spPr>
            <a:xfrm>
              <a:off x="7290844" y="3339750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2D2F0CD6-6C9E-44AB-A5EB-A4A78EDBDD00}"/>
                </a:ext>
              </a:extLst>
            </p:cNvPr>
            <p:cNvCxnSpPr/>
            <p:nvPr/>
          </p:nvCxnSpPr>
          <p:spPr>
            <a:xfrm>
              <a:off x="2415349" y="3341233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72DC4CC6-1872-4969-B79A-2878EEAC8F3A}"/>
                </a:ext>
              </a:extLst>
            </p:cNvPr>
            <p:cNvCxnSpPr/>
            <p:nvPr/>
          </p:nvCxnSpPr>
          <p:spPr>
            <a:xfrm>
              <a:off x="2960025" y="3332438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xmlns="" id="{DEAC52A9-E4A2-45DE-B50A-8314E0C8EB8D}"/>
                </a:ext>
              </a:extLst>
            </p:cNvPr>
            <p:cNvCxnSpPr/>
            <p:nvPr/>
          </p:nvCxnSpPr>
          <p:spPr>
            <a:xfrm>
              <a:off x="7846886" y="3348486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F28DC5EC-6BF9-4842-AD5C-AF178FE5B721}"/>
                </a:ext>
              </a:extLst>
            </p:cNvPr>
            <p:cNvCxnSpPr/>
            <p:nvPr/>
          </p:nvCxnSpPr>
          <p:spPr>
            <a:xfrm>
              <a:off x="8395078" y="3350758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94D750B6-1052-4F6A-B204-17B3E1D827D2}"/>
                </a:ext>
              </a:extLst>
            </p:cNvPr>
            <p:cNvCxnSpPr/>
            <p:nvPr/>
          </p:nvCxnSpPr>
          <p:spPr>
            <a:xfrm>
              <a:off x="8939754" y="3354993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6F64AEC1-A4B1-4577-A999-C33DCE95F2DA}"/>
                </a:ext>
              </a:extLst>
            </p:cNvPr>
            <p:cNvCxnSpPr/>
            <p:nvPr/>
          </p:nvCxnSpPr>
          <p:spPr>
            <a:xfrm>
              <a:off x="9487946" y="3356450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C2D794B1-C006-45A1-91CC-DE6E80940771}"/>
                </a:ext>
              </a:extLst>
            </p:cNvPr>
            <p:cNvCxnSpPr/>
            <p:nvPr/>
          </p:nvCxnSpPr>
          <p:spPr>
            <a:xfrm>
              <a:off x="10025370" y="3364518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94D547FB-8D71-44AF-8662-FCB86AF7CD85}"/>
              </a:ext>
            </a:extLst>
          </p:cNvPr>
          <p:cNvSpPr txBox="1"/>
          <p:nvPr/>
        </p:nvSpPr>
        <p:spPr>
          <a:xfrm>
            <a:off x="5059161" y="2929621"/>
            <a:ext cx="300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AF66DCFF-2436-444C-99C9-C97B81ADF504}"/>
              </a:ext>
            </a:extLst>
          </p:cNvPr>
          <p:cNvSpPr txBox="1"/>
          <p:nvPr/>
        </p:nvSpPr>
        <p:spPr>
          <a:xfrm>
            <a:off x="6121618" y="2915973"/>
            <a:ext cx="300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FF0FD60A-6CDD-4544-9F9E-3750DE9C46B6}"/>
              </a:ext>
            </a:extLst>
          </p:cNvPr>
          <p:cNvSpPr txBox="1"/>
          <p:nvPr/>
        </p:nvSpPr>
        <p:spPr>
          <a:xfrm>
            <a:off x="7193953" y="2915973"/>
            <a:ext cx="300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2F83914C-4B05-4178-ABBF-83F59F311A98}"/>
              </a:ext>
            </a:extLst>
          </p:cNvPr>
          <p:cNvSpPr txBox="1"/>
          <p:nvPr/>
        </p:nvSpPr>
        <p:spPr>
          <a:xfrm>
            <a:off x="9922149" y="2915128"/>
            <a:ext cx="300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9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788D3EDD-E21D-4C2C-9A7F-1145166C1DC8}"/>
              </a:ext>
            </a:extLst>
          </p:cNvPr>
          <p:cNvSpPr txBox="1"/>
          <p:nvPr/>
        </p:nvSpPr>
        <p:spPr>
          <a:xfrm>
            <a:off x="4285902" y="2914552"/>
            <a:ext cx="581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-1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1D6B2DC7-2174-440A-9F7F-1825C4BF0A5F}"/>
              </a:ext>
            </a:extLst>
          </p:cNvPr>
          <p:cNvSpPr txBox="1"/>
          <p:nvPr/>
        </p:nvSpPr>
        <p:spPr>
          <a:xfrm>
            <a:off x="3160959" y="2906338"/>
            <a:ext cx="633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-3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F505B517-7666-4F9D-810C-DF84142952CD}"/>
              </a:ext>
            </a:extLst>
          </p:cNvPr>
          <p:cNvSpPr txBox="1"/>
          <p:nvPr/>
        </p:nvSpPr>
        <p:spPr>
          <a:xfrm>
            <a:off x="2056726" y="2911844"/>
            <a:ext cx="633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-5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03C1CBCB-35DD-41F0-B003-EEC079D094BE}"/>
              </a:ext>
            </a:extLst>
          </p:cNvPr>
          <p:cNvSpPr/>
          <p:nvPr/>
        </p:nvSpPr>
        <p:spPr>
          <a:xfrm>
            <a:off x="2545770" y="1493733"/>
            <a:ext cx="70740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Which numbers are missing?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A8E3955F-309C-4F0C-B497-95BD5036E1BC}"/>
              </a:ext>
            </a:extLst>
          </p:cNvPr>
          <p:cNvGrpSpPr/>
          <p:nvPr/>
        </p:nvGrpSpPr>
        <p:grpSpPr>
          <a:xfrm>
            <a:off x="1751703" y="4149887"/>
            <a:ext cx="8830101" cy="441625"/>
            <a:chOff x="1719618" y="3318678"/>
            <a:chExt cx="8830101" cy="441625"/>
          </a:xfrm>
        </p:grpSpPr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xmlns="" id="{88A57D14-04BB-4019-BA2A-B3027AB040AE}"/>
                </a:ext>
              </a:extLst>
            </p:cNvPr>
            <p:cNvCxnSpPr>
              <a:cxnSpLocks/>
            </p:cNvCxnSpPr>
            <p:nvPr/>
          </p:nvCxnSpPr>
          <p:spPr>
            <a:xfrm>
              <a:off x="1719618" y="3534770"/>
              <a:ext cx="8830101" cy="0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xmlns="" id="{3C6D255D-9BC8-4F14-95AC-BABEF08F1EED}"/>
                </a:ext>
              </a:extLst>
            </p:cNvPr>
            <p:cNvCxnSpPr/>
            <p:nvPr/>
          </p:nvCxnSpPr>
          <p:spPr>
            <a:xfrm>
              <a:off x="3507475" y="3325931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xmlns="" id="{0F08B6E0-44D9-4372-9B1C-D57A398C0772}"/>
                </a:ext>
              </a:extLst>
            </p:cNvPr>
            <p:cNvCxnSpPr/>
            <p:nvPr/>
          </p:nvCxnSpPr>
          <p:spPr>
            <a:xfrm>
              <a:off x="4055667" y="3318678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xmlns="" id="{BD402745-ACEE-4AEF-ABD1-A5AED840C8A0}"/>
                </a:ext>
              </a:extLst>
            </p:cNvPr>
            <p:cNvCxnSpPr/>
            <p:nvPr/>
          </p:nvCxnSpPr>
          <p:spPr>
            <a:xfrm>
              <a:off x="4600343" y="3336454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xmlns="" id="{603925DB-AAA8-44A0-9F7B-AF3D9CC8D764}"/>
                </a:ext>
              </a:extLst>
            </p:cNvPr>
            <p:cNvCxnSpPr/>
            <p:nvPr/>
          </p:nvCxnSpPr>
          <p:spPr>
            <a:xfrm>
              <a:off x="5148535" y="3338726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xmlns="" id="{059276BE-A47A-4355-BA39-87412BEF6721}"/>
                </a:ext>
              </a:extLst>
            </p:cNvPr>
            <p:cNvCxnSpPr/>
            <p:nvPr/>
          </p:nvCxnSpPr>
          <p:spPr>
            <a:xfrm>
              <a:off x="5649784" y="3329462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xmlns="" id="{47F1B726-334B-496C-9E41-F482A1D75CF3}"/>
                </a:ext>
              </a:extLst>
            </p:cNvPr>
            <p:cNvCxnSpPr/>
            <p:nvPr/>
          </p:nvCxnSpPr>
          <p:spPr>
            <a:xfrm>
              <a:off x="6197976" y="3331734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xmlns="" id="{821177F9-3A1B-43C8-AD9D-380D1C4A87EF}"/>
                </a:ext>
              </a:extLst>
            </p:cNvPr>
            <p:cNvCxnSpPr/>
            <p:nvPr/>
          </p:nvCxnSpPr>
          <p:spPr>
            <a:xfrm>
              <a:off x="6742652" y="3338726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xmlns="" id="{A49B9EBA-1946-4760-86A7-15186EBE7EBF}"/>
                </a:ext>
              </a:extLst>
            </p:cNvPr>
            <p:cNvCxnSpPr/>
            <p:nvPr/>
          </p:nvCxnSpPr>
          <p:spPr>
            <a:xfrm>
              <a:off x="7290844" y="3339750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xmlns="" id="{2D2F0CD6-6C9E-44AB-A5EB-A4A78EDBDD00}"/>
                </a:ext>
              </a:extLst>
            </p:cNvPr>
            <p:cNvCxnSpPr/>
            <p:nvPr/>
          </p:nvCxnSpPr>
          <p:spPr>
            <a:xfrm>
              <a:off x="2415349" y="3341233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xmlns="" id="{72DC4CC6-1872-4969-B79A-2878EEAC8F3A}"/>
                </a:ext>
              </a:extLst>
            </p:cNvPr>
            <p:cNvCxnSpPr/>
            <p:nvPr/>
          </p:nvCxnSpPr>
          <p:spPr>
            <a:xfrm>
              <a:off x="2960025" y="3332438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xmlns="" id="{DEAC52A9-E4A2-45DE-B50A-8314E0C8EB8D}"/>
                </a:ext>
              </a:extLst>
            </p:cNvPr>
            <p:cNvCxnSpPr/>
            <p:nvPr/>
          </p:nvCxnSpPr>
          <p:spPr>
            <a:xfrm>
              <a:off x="7846886" y="3348486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xmlns="" id="{F28DC5EC-6BF9-4842-AD5C-AF178FE5B721}"/>
                </a:ext>
              </a:extLst>
            </p:cNvPr>
            <p:cNvCxnSpPr/>
            <p:nvPr/>
          </p:nvCxnSpPr>
          <p:spPr>
            <a:xfrm>
              <a:off x="8395078" y="3350758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xmlns="" id="{94D750B6-1052-4F6A-B204-17B3E1D827D2}"/>
                </a:ext>
              </a:extLst>
            </p:cNvPr>
            <p:cNvCxnSpPr/>
            <p:nvPr/>
          </p:nvCxnSpPr>
          <p:spPr>
            <a:xfrm>
              <a:off x="8939754" y="3354993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xmlns="" id="{6F64AEC1-A4B1-4577-A999-C33DCE95F2DA}"/>
                </a:ext>
              </a:extLst>
            </p:cNvPr>
            <p:cNvCxnSpPr/>
            <p:nvPr/>
          </p:nvCxnSpPr>
          <p:spPr>
            <a:xfrm>
              <a:off x="9487946" y="3356450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xmlns="" id="{C2D794B1-C006-45A1-91CC-DE6E80940771}"/>
                </a:ext>
              </a:extLst>
            </p:cNvPr>
            <p:cNvCxnSpPr/>
            <p:nvPr/>
          </p:nvCxnSpPr>
          <p:spPr>
            <a:xfrm>
              <a:off x="10025370" y="3364518"/>
              <a:ext cx="0" cy="395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94D547FB-8D71-44AF-8662-FCB86AF7CD85}"/>
              </a:ext>
            </a:extLst>
          </p:cNvPr>
          <p:cNvSpPr txBox="1"/>
          <p:nvPr/>
        </p:nvSpPr>
        <p:spPr>
          <a:xfrm>
            <a:off x="7184727" y="4525817"/>
            <a:ext cx="300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AF66DCFF-2436-444C-99C9-C97B81ADF504}"/>
              </a:ext>
            </a:extLst>
          </p:cNvPr>
          <p:cNvSpPr txBox="1"/>
          <p:nvPr/>
        </p:nvSpPr>
        <p:spPr>
          <a:xfrm>
            <a:off x="8247184" y="4512169"/>
            <a:ext cx="300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FF0FD60A-6CDD-4544-9F9E-3750DE9C46B6}"/>
              </a:ext>
            </a:extLst>
          </p:cNvPr>
          <p:cNvSpPr txBox="1"/>
          <p:nvPr/>
        </p:nvSpPr>
        <p:spPr>
          <a:xfrm>
            <a:off x="9417490" y="4512169"/>
            <a:ext cx="300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788D3EDD-E21D-4C2C-9A7F-1145166C1DC8}"/>
              </a:ext>
            </a:extLst>
          </p:cNvPr>
          <p:cNvSpPr txBox="1"/>
          <p:nvPr/>
        </p:nvSpPr>
        <p:spPr>
          <a:xfrm>
            <a:off x="6411468" y="4510748"/>
            <a:ext cx="581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-2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F505B517-7666-4F9D-810C-DF84142952CD}"/>
              </a:ext>
            </a:extLst>
          </p:cNvPr>
          <p:cNvSpPr txBox="1"/>
          <p:nvPr/>
        </p:nvSpPr>
        <p:spPr>
          <a:xfrm>
            <a:off x="4182292" y="4508040"/>
            <a:ext cx="773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entury Gothic" panose="020B0502020202020204" pitchFamily="34" charset="0"/>
              </a:rPr>
              <a:t>-10</a:t>
            </a:r>
            <a:endParaRPr lang="en-GB" sz="2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65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develop our learning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D344B2F3-D856-4E90-8D1C-32DED7887054}"/>
              </a:ext>
            </a:extLst>
          </p:cNvPr>
          <p:cNvSpPr/>
          <p:nvPr/>
        </p:nvSpPr>
        <p:spPr>
          <a:xfrm>
            <a:off x="1589316" y="1205774"/>
            <a:ext cx="900030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We can apply our learning to real life contexts.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Read the temperature on these thermometers. 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828000" y="1857541"/>
            <a:ext cx="4536000" cy="3492000"/>
            <a:chOff x="3604517" y="1749253"/>
            <a:chExt cx="4682537" cy="360955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4517" y="1756348"/>
              <a:ext cx="755583" cy="3602461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4047931" y="3700131"/>
              <a:ext cx="233917" cy="140349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1923" y="1749255"/>
              <a:ext cx="755583" cy="3602461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5977369" y="4270566"/>
              <a:ext cx="233917" cy="828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1471" y="1749253"/>
              <a:ext cx="755583" cy="3602461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7986917" y="4463072"/>
              <a:ext cx="233917" cy="648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3337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learn 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152000" y="1953797"/>
            <a:ext cx="3888000" cy="2988000"/>
            <a:chOff x="3604517" y="1749253"/>
            <a:chExt cx="4682537" cy="3609556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4517" y="1756348"/>
              <a:ext cx="755583" cy="3602461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>
            <a:xfrm>
              <a:off x="4047931" y="3700131"/>
              <a:ext cx="233917" cy="140349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1923" y="1749255"/>
              <a:ext cx="755583" cy="3602461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5977369" y="4270566"/>
              <a:ext cx="233917" cy="828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1471" y="1749253"/>
              <a:ext cx="755583" cy="3602461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7986917" y="4463072"/>
              <a:ext cx="233917" cy="648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D344B2F3-D856-4E90-8D1C-32DED7887054}"/>
              </a:ext>
            </a:extLst>
          </p:cNvPr>
          <p:cNvSpPr/>
          <p:nvPr/>
        </p:nvSpPr>
        <p:spPr>
          <a:xfrm>
            <a:off x="1589316" y="1169678"/>
            <a:ext cx="900030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Which of these temperatures is the coldest?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Explain how you know. </a:t>
            </a:r>
            <a:endParaRPr lang="en-GB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30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42A8559-181C-4E7E-BCC0-148EBFA93740}"/>
              </a:ext>
            </a:extLst>
          </p:cNvPr>
          <p:cNvSpPr/>
          <p:nvPr/>
        </p:nvSpPr>
        <p:spPr>
          <a:xfrm>
            <a:off x="-4130" y="77493"/>
            <a:ext cx="12192000" cy="14033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2456" y="1176320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B54EBE31-22BE-420A-AEAD-3A55913DF39A}"/>
              </a:ext>
            </a:extLst>
          </p:cNvPr>
          <p:cNvSpPr txBox="1"/>
          <p:nvPr/>
        </p:nvSpPr>
        <p:spPr>
          <a:xfrm>
            <a:off x="-24446" y="160277"/>
            <a:ext cx="121919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Independent Task</a:t>
            </a: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Let’s showcase our learning</a:t>
            </a:r>
            <a:endParaRPr lang="en-GB" sz="54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11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341" y="2350929"/>
            <a:ext cx="3456000" cy="2448336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6417" y="2881012"/>
            <a:ext cx="3456000" cy="2452368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21493" y="3319179"/>
            <a:ext cx="3456000" cy="244310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2483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Exit task – Dong Nao </a:t>
            </a:r>
            <a:r>
              <a:rPr lang="en-GB" sz="36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Jin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344B2F3-D856-4E90-8D1C-32DED7887054}"/>
              </a:ext>
            </a:extLst>
          </p:cNvPr>
          <p:cNvSpPr/>
          <p:nvPr/>
        </p:nvSpPr>
        <p:spPr>
          <a:xfrm>
            <a:off x="0" y="1046846"/>
            <a:ext cx="1218547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In October, Class 5 carried out an investigation.</a:t>
            </a: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They read the temperature in different places in and around school.</a:t>
            </a: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Where could these readings have been taken?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967" y="2659561"/>
            <a:ext cx="556793" cy="2481093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047588" y="3695700"/>
            <a:ext cx="172375" cy="127060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812" y="2659560"/>
            <a:ext cx="556793" cy="2481093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4528433" y="4528625"/>
            <a:ext cx="172375" cy="44629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618" y="2660090"/>
            <a:ext cx="556793" cy="2481093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5971372" y="4011018"/>
            <a:ext cx="172375" cy="95441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563" y="2655205"/>
            <a:ext cx="556793" cy="2481093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7393184" y="3399549"/>
            <a:ext cx="172375" cy="156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408" y="2655204"/>
            <a:ext cx="556793" cy="2481093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8874029" y="3695700"/>
            <a:ext cx="172375" cy="127486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84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267</Words>
  <Application>Microsoft Office PowerPoint</Application>
  <PresentationFormat>Custom</PresentationFormat>
  <Paragraphs>172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</dc:creator>
  <cp:lastModifiedBy>Teacher</cp:lastModifiedBy>
  <cp:revision>88</cp:revision>
  <dcterms:created xsi:type="dcterms:W3CDTF">2018-03-29T14:43:08Z</dcterms:created>
  <dcterms:modified xsi:type="dcterms:W3CDTF">2020-04-02T19:22:29Z</dcterms:modified>
</cp:coreProperties>
</file>