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handoutMasterIdLst>
    <p:handoutMasterId r:id="rId13"/>
  </p:handoutMasterIdLst>
  <p:sldIdLst>
    <p:sldId id="300" r:id="rId5"/>
    <p:sldId id="318" r:id="rId6"/>
    <p:sldId id="319" r:id="rId7"/>
    <p:sldId id="321" r:id="rId8"/>
    <p:sldId id="322" r:id="rId9"/>
    <p:sldId id="323" r:id="rId10"/>
    <p:sldId id="324" r:id="rId11"/>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421" autoAdjust="0"/>
  </p:normalViewPr>
  <p:slideViewPr>
    <p:cSldViewPr snapToGrid="0">
      <p:cViewPr>
        <p:scale>
          <a:sx n="33" d="100"/>
          <a:sy n="33" d="100"/>
        </p:scale>
        <p:origin x="-2256" y="-39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30225" y="280988"/>
            <a:ext cx="244157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86200" y="249238"/>
            <a:ext cx="24130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42925" y="8686800"/>
            <a:ext cx="491648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51488" y="8686800"/>
            <a:ext cx="75723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8689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14400" y="152400"/>
            <a:ext cx="3276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67200" y="152400"/>
            <a:ext cx="1752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914400" y="8686800"/>
            <a:ext cx="41910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334000" y="8686800"/>
            <a:ext cx="609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3294929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Romer</a:t>
            </a:r>
            <a:r>
              <a:rPr lang="en-GB" baseline="0" dirty="0" smtClean="0"/>
              <a:t>o </a:t>
            </a:r>
            <a:r>
              <a:rPr lang="en-GB" sz="1200" kern="1200" dirty="0" smtClean="0">
                <a:solidFill>
                  <a:schemeClr val="tx1"/>
                </a:solidFill>
                <a:effectLst/>
                <a:latin typeface="Verdana" pitchFamily="34" charset="0"/>
                <a:ea typeface="+mn-ea"/>
                <a:cs typeface="+mn-cs"/>
              </a:rPr>
              <a:t>was a special</a:t>
            </a:r>
            <a:r>
              <a:rPr lang="en-GB" sz="1200" kern="1200" baseline="0" dirty="0" smtClean="0">
                <a:solidFill>
                  <a:schemeClr val="tx1"/>
                </a:solidFill>
                <a:effectLst/>
                <a:latin typeface="Verdana" pitchFamily="34" charset="0"/>
                <a:ea typeface="+mn-ea"/>
                <a:cs typeface="+mn-cs"/>
              </a:rPr>
              <a:t> man, who stood up for poor communities. In El Salvador there was much inequality - a few families were very rich and owned lots of land but most people were poor and earned very little. People became angry at this unfairness. Many people, like Romero, spoke out against what was happening. But the rich were powerful – if people complained they were put in prison or even killed.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Verdana" pitchFamily="34" charset="0"/>
                <a:ea typeface="+mn-ea"/>
                <a:cs typeface="+mn-cs"/>
              </a:rPr>
              <a:t>Even so, Romero</a:t>
            </a:r>
            <a:r>
              <a:rPr lang="en-GB" sz="1200" kern="1200" dirty="0" smtClean="0">
                <a:solidFill>
                  <a:schemeClr val="tx1"/>
                </a:solidFill>
                <a:effectLst/>
                <a:latin typeface="Verdana" pitchFamily="34" charset="0"/>
                <a:ea typeface="+mn-ea"/>
                <a:cs typeface="+mn-cs"/>
              </a:rPr>
              <a:t> stood alongside his people and continued to speak out against injustice. On 24 March 1980, Romero was killed</a:t>
            </a:r>
            <a:r>
              <a:rPr lang="en-GB" sz="1200" kern="1200" baseline="0" dirty="0" smtClean="0">
                <a:solidFill>
                  <a:schemeClr val="tx1"/>
                </a:solidFill>
                <a:effectLst/>
                <a:latin typeface="Verdana" pitchFamily="34" charset="0"/>
                <a:ea typeface="+mn-ea"/>
                <a:cs typeface="+mn-cs"/>
              </a:rPr>
              <a:t> while saying Mass. </a:t>
            </a:r>
            <a:endParaRPr lang="en-GB"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Verdana" pitchFamily="34" charset="0"/>
                <a:ea typeface="+mn-ea"/>
                <a:cs typeface="+mn-cs"/>
              </a:rPr>
              <a:t>Romero is remembered for his courage, his faith and, above all, his great love for the poor. Romero still inspires people today, and CAFOD continues to support partners in El Salvador, working to overcome poverty and injustice.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41875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Verdana" pitchFamily="34" charset="0"/>
                <a:ea typeface="+mn-ea"/>
                <a:cs typeface="+mn-cs"/>
              </a:rPr>
              <a:t>In El Salvador, there is a tradition of producing colourful crucifixes. The bright decorations have a figure of Jesus at the centre but also include images of the local community set in a Salvadoran landscape. They have become known as Romero crosses</a:t>
            </a:r>
            <a:r>
              <a:rPr lang="en-GB" sz="1200" kern="1200" baseline="0" dirty="0" smtClean="0">
                <a:solidFill>
                  <a:schemeClr val="tx1"/>
                </a:solidFill>
                <a:effectLst/>
                <a:latin typeface="Verdana" pitchFamily="34" charset="0"/>
                <a:ea typeface="+mn-ea"/>
                <a:cs typeface="+mn-cs"/>
              </a:rPr>
              <a:t> in England and Wales.</a:t>
            </a:r>
            <a:endParaRPr lang="en-GB" sz="1200" kern="1200" dirty="0" smtClean="0">
              <a:solidFill>
                <a:schemeClr val="tx1"/>
              </a:solidFill>
              <a:effectLst/>
              <a:latin typeface="Verdana" pitchFamily="34" charset="0"/>
              <a:ea typeface="+mn-ea"/>
              <a:cs typeface="+mn-cs"/>
            </a:endParaRPr>
          </a:p>
          <a:p>
            <a:r>
              <a:rPr lang="en-GB" sz="1200" kern="1200" dirty="0" smtClean="0">
                <a:solidFill>
                  <a:schemeClr val="tx1"/>
                </a:solidFill>
                <a:effectLst/>
                <a:latin typeface="Verdana"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dirty="0">
              <a:latin typeface="Arial" charset="0"/>
            </a:endParaRPr>
          </a:p>
        </p:txBody>
      </p:sp>
    </p:spTree>
    <p:extLst>
      <p:ext uri="{BB962C8B-B14F-4D97-AF65-F5344CB8AC3E}">
        <p14:creationId xmlns:p14="http://schemas.microsoft.com/office/powerpoint/2010/main" val="415965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photos show the</a:t>
            </a:r>
            <a:r>
              <a:rPr lang="en-GB" baseline="0" dirty="0" smtClean="0"/>
              <a:t> Romero cross that stands in Southwark RC Cathedral in London. The cross was designed by the artist, Fernando </a:t>
            </a:r>
            <a:r>
              <a:rPr lang="en-GB" baseline="0" dirty="0" err="1" smtClean="0"/>
              <a:t>Llort</a:t>
            </a:r>
            <a:r>
              <a:rPr lang="en-GB" baseline="0" dirty="0" smtClean="0"/>
              <a:t>, in memory of his friend Romero. </a:t>
            </a:r>
          </a:p>
          <a:p>
            <a:endParaRPr lang="en-GB" baseline="0" dirty="0" smtClean="0"/>
          </a:p>
          <a:p>
            <a:r>
              <a:rPr lang="en-GB" baseline="0" dirty="0" smtClean="0"/>
              <a:t>What do you think the cross shows?</a:t>
            </a:r>
            <a:r>
              <a:rPr lang="en-GB" i="1" baseline="0" dirty="0" smtClean="0"/>
              <a:t> (You may wish to discuss this with the children, before sharing the information below).</a:t>
            </a:r>
          </a:p>
          <a:p>
            <a:endParaRPr lang="en-GB" baseline="0" dirty="0" smtClean="0"/>
          </a:p>
          <a:p>
            <a:r>
              <a:rPr lang="en-GB" baseline="0" dirty="0" smtClean="0"/>
              <a:t>One side is the Cross of Ministry. You can see Jesus with raised arms greeting the crowd of 5,000. Above them are the loaves and fishes. Below is a bishop with his people representing Jesus’ continuing ministry. Above this scene, you can see mountains in the background of the Last Supper. Above Jesus are the bread and cup of communion. Over these is the Tree of Life, and at the top hovers the Dove of Peace, the Holy Spirit.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other side is the Cross of Resurrection. The Risen Christ greets the world. The eye on his breast is that of God the Father. Beneath it, are a stalk of maize and a cup of </a:t>
            </a:r>
            <a:r>
              <a:rPr lang="en-GB" i="1" baseline="0" dirty="0" err="1" smtClean="0"/>
              <a:t>chicha</a:t>
            </a:r>
            <a:r>
              <a:rPr lang="en-GB" i="1" baseline="0" dirty="0" smtClean="0"/>
              <a:t>, </a:t>
            </a:r>
            <a:r>
              <a:rPr lang="en-GB" i="0" baseline="0" dirty="0" smtClean="0"/>
              <a:t>a harvest drink – these symbolise the Eucharist. Archbishop Romero stands above a village, symbolising his pastoral concern and his own resurrection through death in Christ. </a:t>
            </a:r>
            <a:r>
              <a:rPr lang="en-GB" baseline="0" dirty="0" smtClean="0"/>
              <a:t>Above Jesus are a machete and the gathered harvest, representing the dignity of work and the fruits of labour. Again, the bird at the top symbolises the Holy Spirit. </a:t>
            </a:r>
          </a:p>
          <a:p>
            <a:endParaRPr lang="en-GB" baseline="0" dirty="0" smtClean="0"/>
          </a:p>
          <a:p>
            <a:r>
              <a:rPr lang="en-GB" baseline="0" dirty="0" smtClean="0"/>
              <a:t>More of Fernando </a:t>
            </a:r>
            <a:r>
              <a:rPr lang="en-GB" baseline="0" dirty="0" err="1" smtClean="0"/>
              <a:t>Llort’s</a:t>
            </a:r>
            <a:r>
              <a:rPr lang="en-GB" baseline="0" dirty="0" smtClean="0"/>
              <a:t> design can be seen in CAFOD’s award winning El Salvador Geography education pack for Key Stage 2 – available at </a:t>
            </a:r>
            <a:r>
              <a:rPr lang="en-GB" b="1" baseline="0" dirty="0" smtClean="0"/>
              <a:t>cafod.org.uk/geography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4</a:t>
            </a:fld>
            <a:endParaRPr lang="en-US">
              <a:latin typeface="Arial" charset="0"/>
            </a:endParaRPr>
          </a:p>
        </p:txBody>
      </p:sp>
    </p:spTree>
    <p:extLst>
      <p:ext uri="{BB962C8B-B14F-4D97-AF65-F5344CB8AC3E}">
        <p14:creationId xmlns:p14="http://schemas.microsoft.com/office/powerpoint/2010/main" val="170210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effectLst/>
              </a:rPr>
              <a:t>Lázaro</a:t>
            </a:r>
            <a:r>
              <a:rPr lang="en-GB" dirty="0" smtClean="0">
                <a:effectLst/>
              </a:rPr>
              <a:t> Rodríguez and his family make Romero crosses and other wooden crafts for CAFOD. They live in La Palma, a town in El Salvador that is famous for this type of work. </a:t>
            </a:r>
          </a:p>
          <a:p>
            <a:endParaRPr lang="en-GB" dirty="0" smtClean="0">
              <a:effectLst/>
            </a:endParaRPr>
          </a:p>
          <a:p>
            <a:r>
              <a:rPr lang="en-GB" dirty="0" err="1" smtClean="0">
                <a:effectLst/>
              </a:rPr>
              <a:t>Lázaro</a:t>
            </a:r>
            <a:r>
              <a:rPr lang="en-GB" dirty="0" smtClean="0">
                <a:effectLst/>
              </a:rPr>
              <a:t> says:  “I am very happy that the work with CAFOD is increasing. Having work means that we have enough money to sustain ourselves and cover our basic family needs. For me, CAFOD is our right arm, helping us to survive, because what we earn from you enables us to support our family. I get worried when you ask us for large orders, because of the responsibility, but what we do is to involve more people. I say to them Come on, let's work together. We are always careful to employ people we know and trust, family members, cousins, nieces and nephews, in-laws and godparents. We try to coordinate our work carefully and go slowly to ensure a good result.”</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5</a:t>
            </a:fld>
            <a:endParaRPr lang="en-US">
              <a:latin typeface="Arial" charset="0"/>
            </a:endParaRPr>
          </a:p>
        </p:txBody>
      </p:sp>
    </p:spTree>
    <p:extLst>
      <p:ext uri="{BB962C8B-B14F-4D97-AF65-F5344CB8AC3E}">
        <p14:creationId xmlns:p14="http://schemas.microsoft.com/office/powerpoint/2010/main" val="66951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a:t>
            </a:r>
            <a:r>
              <a:rPr lang="en-GB" baseline="0" dirty="0" smtClean="0"/>
              <a:t> your own cross. Include drawings or cut-out photos for your own school, parish or other community. Think about the background landscape, colours that reflect your surroundings and which aspects of your community’s life to include. </a:t>
            </a:r>
          </a:p>
          <a:p>
            <a:endParaRPr lang="en-GB" baseline="0" dirty="0" smtClean="0"/>
          </a:p>
          <a:p>
            <a:r>
              <a:rPr lang="en-GB" baseline="0" dirty="0" smtClean="0"/>
              <a:t>A downloadable template is available at </a:t>
            </a:r>
            <a:r>
              <a:rPr lang="en-GB" b="1" baseline="0" dirty="0" smtClean="0"/>
              <a:t>cafod.org.uk/primary/</a:t>
            </a:r>
            <a:r>
              <a:rPr lang="en-GB" b="1" baseline="0" dirty="0" err="1" smtClean="0"/>
              <a:t>romero</a:t>
            </a:r>
            <a:endParaRPr lang="en-GB" b="1" baseline="0" dirty="0" smtClean="0"/>
          </a:p>
          <a:p>
            <a:endParaRPr lang="en-GB" baseline="0" dirty="0" smtClean="0"/>
          </a:p>
          <a:p>
            <a:r>
              <a:rPr lang="en-GB" sz="1200" kern="1200" dirty="0" smtClean="0">
                <a:solidFill>
                  <a:schemeClr val="tx1"/>
                </a:solidFill>
                <a:effectLst/>
                <a:latin typeface="Verdana" pitchFamily="34" charset="0"/>
                <a:ea typeface="+mn-ea"/>
                <a:cs typeface="+mn-cs"/>
              </a:rPr>
              <a:t>Display your crosses in your classroom</a:t>
            </a:r>
            <a:r>
              <a:rPr lang="en-GB" sz="1200" kern="1200" baseline="0" dirty="0" smtClean="0">
                <a:solidFill>
                  <a:schemeClr val="tx1"/>
                </a:solidFill>
                <a:effectLst/>
                <a:latin typeface="Verdana" pitchFamily="34" charset="0"/>
                <a:ea typeface="+mn-ea"/>
                <a:cs typeface="+mn-cs"/>
              </a:rPr>
              <a:t> or </a:t>
            </a:r>
            <a:r>
              <a:rPr lang="en-GB" sz="1200" kern="1200" dirty="0" smtClean="0">
                <a:solidFill>
                  <a:schemeClr val="tx1"/>
                </a:solidFill>
                <a:effectLst/>
                <a:latin typeface="Verdana" pitchFamily="34" charset="0"/>
                <a:ea typeface="+mn-ea"/>
                <a:cs typeface="+mn-cs"/>
              </a:rPr>
              <a:t>school hall to celebrate Romero’s beatification. Send photos of your class display to us at </a:t>
            </a:r>
            <a:r>
              <a:rPr lang="en-GB" sz="1200" b="1" kern="1200" dirty="0" smtClean="0">
                <a:solidFill>
                  <a:schemeClr val="tx1"/>
                </a:solidFill>
                <a:effectLst/>
                <a:latin typeface="Verdana" pitchFamily="34" charset="0"/>
                <a:ea typeface="+mn-ea"/>
                <a:cs typeface="+mn-cs"/>
              </a:rPr>
              <a:t>schools@cafod.org.uk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6</a:t>
            </a:fld>
            <a:endParaRPr lang="en-US">
              <a:latin typeface="Arial" charset="0"/>
            </a:endParaRPr>
          </a:p>
        </p:txBody>
      </p:sp>
    </p:spTree>
    <p:extLst>
      <p:ext uri="{BB962C8B-B14F-4D97-AF65-F5344CB8AC3E}">
        <p14:creationId xmlns:p14="http://schemas.microsoft.com/office/powerpoint/2010/main" val="2481358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B965DC6-FB47-4FA3-A843-1303E0A7C670}"/>
              </a:ext>
            </a:extLst>
          </p:cNvPr>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 xmlns:a16="http://schemas.microsoft.com/office/drawing/2014/main" id="{39582C09-E2D4-4863-BCE1-AF47525BCB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pic>
        <p:nvPicPr>
          <p:cNvPr id="10" name="Picture 9">
            <a:extLst>
              <a:ext uri="{FF2B5EF4-FFF2-40B4-BE49-F238E27FC236}">
                <a16:creationId xmlns="" xmlns:a16="http://schemas.microsoft.com/office/drawing/2014/main" id="{5541162E-7312-4EAA-BC07-F1E86B533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065" y="436079"/>
            <a:ext cx="1955049" cy="5653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41350" y="1533525"/>
            <a:ext cx="7851775" cy="44862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1350" y="0"/>
            <a:ext cx="5737225"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41350" y="1533525"/>
            <a:ext cx="7851775" cy="4486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41350" y="1533525"/>
            <a:ext cx="3849688"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533525"/>
            <a:ext cx="3849687"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5AA8076-8ADF-4531-AEC0-779A9709CC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6" name="Rectangle 5">
            <a:extLst>
              <a:ext uri="{FF2B5EF4-FFF2-40B4-BE49-F238E27FC236}">
                <a16:creationId xmlns="" xmlns:a16="http://schemas.microsoft.com/office/drawing/2014/main" id="{BD58FE0A-90F0-4939-B4E9-C9ADDA3CD0E0}"/>
              </a:ext>
            </a:extLst>
          </p:cNvPr>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 xmlns:a16="http://schemas.microsoft.com/office/drawing/2014/main" id="{F66774CA-8849-4F67-952C-855B8004C4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03959" y="320862"/>
            <a:ext cx="1211135" cy="350239"/>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31119" y="2531476"/>
            <a:ext cx="7699375" cy="2544763"/>
          </a:xfrm>
          <a:prstGeom prst="rect">
            <a:avLst/>
          </a:prstGeom>
        </p:spPr>
        <p:txBody>
          <a:bodyPr anchor="ctr"/>
          <a:lstStyle/>
          <a:p>
            <a:pPr algn="ctr" eaLnBrk="1" hangingPunct="1"/>
            <a:r>
              <a:rPr lang="en-GB" sz="6500" dirty="0" smtClean="0">
                <a:latin typeface="Arial" panose="020B0604020202020204" pitchFamily="34" charset="0"/>
                <a:cs typeface="Arial" panose="020B0604020202020204" pitchFamily="34" charset="0"/>
              </a:rPr>
              <a:t>Romero cross </a:t>
            </a:r>
            <a:r>
              <a:rPr lang="en-GB" sz="6500" dirty="0" smtClean="0">
                <a:latin typeface="Arial" panose="020B0604020202020204" pitchFamily="34" charset="0"/>
                <a:cs typeface="Arial" panose="020B0604020202020204" pitchFamily="34" charset="0"/>
              </a:rPr>
              <a:t> </a:t>
            </a:r>
            <a:r>
              <a:rPr lang="en-GB" sz="6500" dirty="0" smtClean="0">
                <a:latin typeface="Arial" panose="020B0604020202020204" pitchFamily="34" charset="0"/>
                <a:cs typeface="Arial" panose="020B0604020202020204" pitchFamily="34" charset="0"/>
              </a:rPr>
              <a:t>activity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1350" y="1227551"/>
            <a:ext cx="7851775" cy="1533525"/>
          </a:xfrm>
        </p:spPr>
        <p:txBody>
          <a:bodyPr/>
          <a:lstStyle/>
          <a:p>
            <a:pPr eaLnBrk="1" hangingPunct="1"/>
            <a:r>
              <a:rPr lang="en-US" dirty="0" smtClean="0">
                <a:latin typeface="Arial" panose="020B0604020202020204" pitchFamily="34" charset="0"/>
                <a:cs typeface="Arial" panose="020B0604020202020204" pitchFamily="34" charset="0"/>
              </a:rPr>
              <a:t>Who was Romero?</a:t>
            </a:r>
          </a:p>
        </p:txBody>
      </p:sp>
      <p:sp>
        <p:nvSpPr>
          <p:cNvPr id="4099" name="Rectangle 3"/>
          <p:cNvSpPr>
            <a:spLocks noGrp="1" noChangeArrowheads="1"/>
          </p:cNvSpPr>
          <p:nvPr>
            <p:ph type="body" idx="1"/>
          </p:nvPr>
        </p:nvSpPr>
        <p:spPr>
          <a:xfrm>
            <a:off x="641350" y="2184880"/>
            <a:ext cx="4275207" cy="4341182"/>
          </a:xfrm>
        </p:spPr>
        <p:txBody>
          <a:bodyPr/>
          <a:lstStyle/>
          <a:p>
            <a:r>
              <a:rPr lang="en-US" dirty="0" smtClean="0">
                <a:latin typeface="Arial" panose="020B0604020202020204" pitchFamily="34" charset="0"/>
                <a:cs typeface="Arial" panose="020B0604020202020204" pitchFamily="34" charset="0"/>
              </a:rPr>
              <a:t>A special man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Archbishop of San Salvador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Stood up for poor communities in El Salvador</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Spoke out against inequality and injustice</a:t>
            </a:r>
          </a:p>
          <a:p>
            <a:endParaRPr lang="en-US" dirty="0" smtClean="0">
              <a:latin typeface="Arial" panose="020B0604020202020204" pitchFamily="34" charset="0"/>
              <a:cs typeface="Arial" panose="020B0604020202020204" pitchFamily="34" charset="0"/>
            </a:endParaRPr>
          </a:p>
        </p:txBody>
      </p:sp>
      <p:pic>
        <p:nvPicPr>
          <p:cNvPr id="6" name="Picture 9" descr="C:\Users\gsalter\Desktop\COME AND SEE UPLOADING NEEDED\Romero images\224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248" y="1582531"/>
            <a:ext cx="3313877" cy="443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11" y="1172913"/>
            <a:ext cx="7851775" cy="1533525"/>
          </a:xfrm>
        </p:spPr>
        <p:txBody>
          <a:bodyPr/>
          <a:lstStyle/>
          <a:p>
            <a:r>
              <a:rPr lang="en-GB" dirty="0" smtClean="0">
                <a:latin typeface="Arial" panose="020B0604020202020204" pitchFamily="34" charset="0"/>
                <a:cs typeface="Arial" panose="020B0604020202020204" pitchFamily="34" charset="0"/>
              </a:rPr>
              <a:t>What is a Romero cross?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157" y="1278197"/>
            <a:ext cx="3853212" cy="49969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083" y="2067339"/>
            <a:ext cx="1918097" cy="2757264"/>
          </a:xfrm>
          <a:prstGeom prst="rect">
            <a:avLst/>
          </a:prstGeom>
        </p:spPr>
      </p:pic>
      <p:sp>
        <p:nvSpPr>
          <p:cNvPr id="7" name="Rectangle 6"/>
          <p:cNvSpPr/>
          <p:nvPr/>
        </p:nvSpPr>
        <p:spPr>
          <a:xfrm>
            <a:off x="2614285" y="3322894"/>
            <a:ext cx="3142116" cy="1938992"/>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What can you see on </a:t>
            </a:r>
            <a:r>
              <a:rPr lang="en-GB" dirty="0" smtClean="0">
                <a:latin typeface="Arial" panose="020B0604020202020204" pitchFamily="34" charset="0"/>
                <a:cs typeface="Arial" panose="020B0604020202020204" pitchFamily="34" charset="0"/>
              </a:rPr>
              <a:t>the cross?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think the pictures mean?</a:t>
            </a:r>
          </a:p>
        </p:txBody>
      </p:sp>
    </p:spTree>
    <p:extLst>
      <p:ext uri="{BB962C8B-B14F-4D97-AF65-F5344CB8AC3E}">
        <p14:creationId xmlns:p14="http://schemas.microsoft.com/office/powerpoint/2010/main" val="232179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83" y="1067060"/>
            <a:ext cx="6222913" cy="1533525"/>
          </a:xfrm>
        </p:spPr>
        <p:txBody>
          <a:bodyPr/>
          <a:lstStyle/>
          <a:p>
            <a:r>
              <a:rPr lang="en-GB" dirty="0" smtClean="0">
                <a:latin typeface="Arial" panose="020B0604020202020204" pitchFamily="34" charset="0"/>
                <a:cs typeface="Arial" panose="020B0604020202020204" pitchFamily="34" charset="0"/>
              </a:rPr>
              <a:t>Fernando </a:t>
            </a:r>
            <a:r>
              <a:rPr lang="en-GB" dirty="0" err="1" smtClean="0">
                <a:latin typeface="Arial" panose="020B0604020202020204" pitchFamily="34" charset="0"/>
                <a:cs typeface="Arial" panose="020B0604020202020204" pitchFamily="34" charset="0"/>
              </a:rPr>
              <a:t>Llort’s</a:t>
            </a:r>
            <a:r>
              <a:rPr lang="en-GB" dirty="0" smtClean="0">
                <a:latin typeface="Arial" panose="020B0604020202020204" pitchFamily="34" charset="0"/>
                <a:cs typeface="Arial" panose="020B0604020202020204" pitchFamily="34" charset="0"/>
              </a:rPr>
              <a:t> Romero cross</a:t>
            </a:r>
            <a:endParaRPr lang="en-GB"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168" y="1842727"/>
            <a:ext cx="2990850" cy="44862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861" y="1833823"/>
            <a:ext cx="2996786" cy="4495179"/>
          </a:xfrm>
          <a:prstGeom prst="rect">
            <a:avLst/>
          </a:prstGeom>
        </p:spPr>
      </p:pic>
    </p:spTree>
    <p:extLst>
      <p:ext uri="{BB962C8B-B14F-4D97-AF65-F5344CB8AC3E}">
        <p14:creationId xmlns:p14="http://schemas.microsoft.com/office/powerpoint/2010/main" val="106068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06" y="1067386"/>
            <a:ext cx="3454661" cy="1533525"/>
          </a:xfrm>
        </p:spPr>
        <p:txBody>
          <a:bodyPr/>
          <a:lstStyle/>
          <a:p>
            <a:r>
              <a:rPr lang="en-GB" dirty="0" smtClean="0">
                <a:latin typeface="Arial" panose="020B0604020202020204" pitchFamily="34" charset="0"/>
                <a:cs typeface="Arial" panose="020B0604020202020204" pitchFamily="34" charset="0"/>
              </a:rPr>
              <a:t>Lazaro’s cross </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6387" y="1834149"/>
            <a:ext cx="5981700" cy="4486275"/>
          </a:xfrm>
        </p:spPr>
      </p:pic>
    </p:spTree>
    <p:extLst>
      <p:ext uri="{BB962C8B-B14F-4D97-AF65-F5344CB8AC3E}">
        <p14:creationId xmlns:p14="http://schemas.microsoft.com/office/powerpoint/2010/main" val="287639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380" y="1315233"/>
            <a:ext cx="7851775" cy="1533525"/>
          </a:xfrm>
        </p:spPr>
        <p:txBody>
          <a:bodyPr/>
          <a:lstStyle/>
          <a:p>
            <a:r>
              <a:rPr lang="en-GB" dirty="0" smtClean="0">
                <a:latin typeface="Arial" panose="020B0604020202020204" pitchFamily="34" charset="0"/>
                <a:cs typeface="Arial" panose="020B0604020202020204" pitchFamily="34" charset="0"/>
              </a:rPr>
              <a:t>Design your own Romero cross </a:t>
            </a:r>
            <a:endParaRPr lang="en-GB"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7155" y="2260033"/>
            <a:ext cx="3360165" cy="4486275"/>
          </a:xfrm>
        </p:spPr>
      </p:pic>
    </p:spTree>
    <p:extLst>
      <p:ext uri="{BB962C8B-B14F-4D97-AF65-F5344CB8AC3E}">
        <p14:creationId xmlns:p14="http://schemas.microsoft.com/office/powerpoint/2010/main" val="295421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93750" y="1917700"/>
            <a:ext cx="7699375" cy="2544763"/>
          </a:xfrm>
          <a:prstGeom prst="rect">
            <a:avLst/>
          </a:prstGeom>
        </p:spPr>
        <p:txBody>
          <a:bodyPr/>
          <a:lstStyle/>
          <a:p>
            <a:pPr algn="ctr" eaLnBrk="1" hangingPunct="1"/>
            <a:r>
              <a:rPr lang="en-GB" sz="6500" dirty="0" smtClean="0">
                <a:latin typeface="Arial" panose="020B0604020202020204" pitchFamily="34" charset="0"/>
                <a:cs typeface="Arial" panose="020B0604020202020204" pitchFamily="34" charset="0"/>
              </a:rPr>
              <a:t>Romero cross </a:t>
            </a:r>
            <a:r>
              <a:rPr lang="en-GB" sz="6500" dirty="0" smtClean="0">
                <a:latin typeface="Arial" panose="020B0604020202020204" pitchFamily="34" charset="0"/>
                <a:cs typeface="Arial" panose="020B0604020202020204" pitchFamily="34" charset="0"/>
              </a:rPr>
              <a:t> </a:t>
            </a:r>
            <a:r>
              <a:rPr lang="en-GB" sz="6500" dirty="0" smtClean="0">
                <a:latin typeface="Arial" panose="020B0604020202020204" pitchFamily="34" charset="0"/>
                <a:cs typeface="Arial" panose="020B0604020202020204" pitchFamily="34" charset="0"/>
              </a:rPr>
              <a:t>activity</a:t>
            </a:r>
          </a:p>
        </p:txBody>
      </p:sp>
      <p:sp>
        <p:nvSpPr>
          <p:cNvPr id="2" name="TextBox 1"/>
          <p:cNvSpPr txBox="1"/>
          <p:nvPr/>
        </p:nvSpPr>
        <p:spPr>
          <a:xfrm>
            <a:off x="966789" y="5208104"/>
            <a:ext cx="7353295" cy="830997"/>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Photo credits: </a:t>
            </a:r>
            <a:r>
              <a:rPr lang="en-GB" altLang="en-US" dirty="0" err="1">
                <a:latin typeface="Arial" panose="020B0604020202020204" pitchFamily="34" charset="0"/>
                <a:cs typeface="Arial" panose="020B0604020202020204" pitchFamily="34" charset="0"/>
              </a:rPr>
              <a:t>Equipo</a:t>
            </a:r>
            <a:r>
              <a:rPr lang="en-GB" altLang="en-US" dirty="0">
                <a:latin typeface="Arial" panose="020B0604020202020204" pitchFamily="34" charset="0"/>
                <a:cs typeface="Arial" panose="020B0604020202020204" pitchFamily="34" charset="0"/>
              </a:rPr>
              <a:t> </a:t>
            </a:r>
            <a:r>
              <a:rPr lang="en-GB" altLang="en-US" dirty="0" err="1" smtClean="0">
                <a:latin typeface="Arial" panose="020B0604020202020204" pitchFamily="34" charset="0"/>
                <a:cs typeface="Arial" panose="020B0604020202020204" pitchFamily="34" charset="0"/>
              </a:rPr>
              <a:t>Maiz</a:t>
            </a:r>
            <a:r>
              <a:rPr lang="en-GB" altLang="en-US"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CAFOD, Sophie </a:t>
            </a:r>
            <a:r>
              <a:rPr lang="en-GB" dirty="0" err="1" smtClean="0">
                <a:latin typeface="Arial" panose="020B0604020202020204" pitchFamily="34" charset="0"/>
                <a:cs typeface="Arial" panose="020B0604020202020204" pitchFamily="34" charset="0"/>
              </a:rPr>
              <a:t>Stanes</a:t>
            </a:r>
            <a:r>
              <a:rPr lang="en-GB" dirty="0" smtClean="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0x010100FD97CEFC58BF1141BCD2C24299A8A0A8</ContentTypeId>
    <TemplateUrl xmlns="http://schemas.microsoft.com/sharepoint/v3" xsi:nil="true"/>
    <Originating_x0020_Team xmlns="430995B2-E31B-4EE2-8DC1-85468A2CFE55">Schools</Originating_x0020_Team>
    <Event_x0020_Type xmlns="430995B2-E31B-4EE2-8DC1-85468A2CFE55">N/a</Event_x0020_Type>
    <Year_x0020_it_x0020_refers_x0020_to xmlns="430995B2-E31B-4EE2-8DC1-85468A2CFE55">2014</Year_x0020_it_x0020_refers_x0020_to>
    <Project_x0020_Name xmlns="430995B2-E31B-4EE2-8DC1-85468A2CFE55">N/a</Project_x0020_Name>
    <_SourceUrl xmlns="http://schemas.microsoft.com/sharepoint/v3" xsi:nil="true"/>
    <Project_x0020_Type xmlns="430995B2-E31B-4EE2-8DC1-85468A2CFE55">N/a</Project_x0020_Type>
    <Document_x0020_Type xmlns="430995B2-E31B-4EE2-8DC1-85468A2CFE55">Resource</Document_x0020_Type>
    <Status xmlns="430995B2-E31B-4EE2-8DC1-85468A2CFE55">Draft</Status>
    <xd_ProgID xmlns="http://schemas.microsoft.com/sharepoint/v3" xsi:nil="true"/>
    <Order xmlns="http://schemas.microsoft.com/sharepoint/v3" xsi:nil="true"/>
    <_SharedFileIndex xmlns="http://schemas.microsoft.com/sharepoint/v3" xsi:nil="true"/>
    <Archive xmlns="430995B2-E31B-4EE2-8DC1-85468A2CFE55">false</Archive>
    <MetaInfo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B0E609-F5CE-4006-B6C6-8C18BDB2335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430995B2-E31B-4EE2-8DC1-85468A2CFE55"/>
    <ds:schemaRef ds:uri="http://www.w3.org/XML/1998/namespace"/>
    <ds:schemaRef ds:uri="http://purl.org/dc/dcmitype/"/>
  </ds:schemaRefs>
</ds:datastoreItem>
</file>

<file path=customXml/itemProps2.xml><?xml version="1.0" encoding="utf-8"?>
<ds:datastoreItem xmlns:ds="http://schemas.openxmlformats.org/officeDocument/2006/customXml" ds:itemID="{5FC6B1CF-A23B-4747-B78C-7607B1CF7FF7}">
  <ds:schemaRefs>
    <ds:schemaRef ds:uri="http://schemas.microsoft.com/sharepoint/v3/contenttype/forms"/>
  </ds:schemaRefs>
</ds:datastoreItem>
</file>

<file path=customXml/itemProps3.xml><?xml version="1.0" encoding="utf-8"?>
<ds:datastoreItem xmlns:ds="http://schemas.openxmlformats.org/officeDocument/2006/customXml" ds:itemID="{64FC5383-9830-4BFA-B109-F55D34C37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315</TotalTime>
  <Words>804</Words>
  <Application>Microsoft Office PowerPoint</Application>
  <PresentationFormat>On-screen Show (4:3)</PresentationFormat>
  <Paragraphs>47</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cafod</vt:lpstr>
      <vt:lpstr>Romero cross  activity</vt:lpstr>
      <vt:lpstr>Who was Romero?</vt:lpstr>
      <vt:lpstr>What is a Romero cross?</vt:lpstr>
      <vt:lpstr>Fernando Llort’s Romero cross</vt:lpstr>
      <vt:lpstr>Lazaro’s cross </vt:lpstr>
      <vt:lpstr>Design your own Romero cross </vt:lpstr>
      <vt:lpstr>Romero cross  activity</vt:lpstr>
    </vt:vector>
  </TitlesOfParts>
  <Company>CAFOD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Gemma Salter</dc:creator>
  <cp:lastModifiedBy>Teacher</cp:lastModifiedBy>
  <cp:revision>26</cp:revision>
  <cp:lastPrinted>2007-05-25T15:49:55Z</cp:lastPrinted>
  <dcterms:created xsi:type="dcterms:W3CDTF">2015-04-24T11:05:44Z</dcterms:created>
  <dcterms:modified xsi:type="dcterms:W3CDTF">2020-07-01T11:28:13Z</dcterms:modified>
</cp:coreProperties>
</file>