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83" r:id="rId5"/>
    <p:sldId id="284" r:id="rId6"/>
    <p:sldId id="279" r:id="rId7"/>
    <p:sldId id="277" r:id="rId8"/>
    <p:sldId id="285" r:id="rId9"/>
    <p:sldId id="278" r:id="rId10"/>
    <p:sldId id="264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870"/>
    <a:srgbClr val="3399FF"/>
    <a:srgbClr val="AA1F2F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24" autoAdjust="0"/>
    <p:restoredTop sz="94660"/>
  </p:normalViewPr>
  <p:slideViewPr>
    <p:cSldViewPr snapToGrid="0">
      <p:cViewPr>
        <p:scale>
          <a:sx n="41" d="100"/>
          <a:sy n="41" d="100"/>
        </p:scale>
        <p:origin x="-10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Progression in Mastery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Year 4 Rounding </a:t>
            </a:r>
            <a:r>
              <a:rPr lang="en-GB" sz="3600" b="1" dirty="0" smtClean="0">
                <a:latin typeface="Century Gothic" panose="020B0502020202020204" pitchFamily="34" charset="0"/>
              </a:rPr>
              <a:t>– Nearest 1,000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xmlns="" id="{5674924C-509F-4D9A-9938-06747EA21398}"/>
              </a:ext>
            </a:extLst>
          </p:cNvPr>
          <p:cNvSpPr/>
          <p:nvPr/>
        </p:nvSpPr>
        <p:spPr>
          <a:xfrm>
            <a:off x="1900241" y="2617638"/>
            <a:ext cx="5717592" cy="2772000"/>
          </a:xfrm>
          <a:prstGeom prst="wedgeEllipseCallout">
            <a:avLst>
              <a:gd name="adj1" fmla="val 52391"/>
              <a:gd name="adj2" fmla="val 36343"/>
            </a:avLst>
          </a:prstGeom>
          <a:noFill/>
          <a:ln w="69850">
            <a:solidFill>
              <a:srgbClr val="EEE8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Are you ready </a:t>
            </a:r>
            <a:r>
              <a:rPr lang="en-GB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to dive deeper into </a:t>
            </a:r>
            <a:r>
              <a:rPr lang="en-GB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rounding numbers?</a:t>
            </a:r>
          </a:p>
        </p:txBody>
      </p:sp>
      <p:pic>
        <p:nvPicPr>
          <p:cNvPr id="1027" name="Picture 3" descr="27145461_468214916908565_128156848_o">
            <a:extLst>
              <a:ext uri="{FF2B5EF4-FFF2-40B4-BE49-F238E27FC236}">
                <a16:creationId xmlns:a16="http://schemas.microsoft.com/office/drawing/2014/main" xmlns="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46" t="7554" r="40231" b="73682"/>
          <a:stretch/>
        </p:blipFill>
        <p:spPr bwMode="auto">
          <a:xfrm>
            <a:off x="7458471" y="2397404"/>
            <a:ext cx="2814517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Independent Task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Let’s showcase our learning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11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162" y="2527449"/>
            <a:ext cx="3456000" cy="246047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341" y="2344219"/>
            <a:ext cx="3456000" cy="245354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8998" y="2900838"/>
            <a:ext cx="3456000" cy="245928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3835" y="3338813"/>
            <a:ext cx="3456000" cy="246219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248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Exit task – Dong Nao </a:t>
            </a:r>
            <a:r>
              <a:rPr lang="en-GB" sz="3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Jin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86FBF2E-2B46-4DA2-AF58-51374A2ECA3A}"/>
              </a:ext>
            </a:extLst>
          </p:cNvPr>
          <p:cNvSpPr/>
          <p:nvPr/>
        </p:nvSpPr>
        <p:spPr>
          <a:xfrm>
            <a:off x="587829" y="1336747"/>
            <a:ext cx="1081116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Alfie’s Space Invaders score is made up of these 4 digits.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It is the largest number that rounds to 4,000.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Can you work out Alfie’s score?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How many more points does he need to reach 5,000? 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93933" y="3246060"/>
            <a:ext cx="875212" cy="646986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0446" y="3242684"/>
            <a:ext cx="875212" cy="646986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30560" y="3242684"/>
            <a:ext cx="875212" cy="646986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0674" y="3242684"/>
            <a:ext cx="875212" cy="646986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1</a:t>
            </a:r>
          </a:p>
        </p:txBody>
      </p:sp>
      <p:pic>
        <p:nvPicPr>
          <p:cNvPr id="15" name="Picture 3" descr="27145461_468214916908565_128156848_o">
            <a:extLst>
              <a:ext uri="{FF2B5EF4-FFF2-40B4-BE49-F238E27FC236}">
                <a16:creationId xmlns:a16="http://schemas.microsoft.com/office/drawing/2014/main" xmlns="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62" t="7568" r="40215" b="73668"/>
          <a:stretch/>
        </p:blipFill>
        <p:spPr bwMode="auto">
          <a:xfrm>
            <a:off x="9071461" y="2274039"/>
            <a:ext cx="2327534" cy="2763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2" y="2369023"/>
            <a:ext cx="1765861" cy="279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do this!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344B2F3-D856-4E90-8D1C-32DED7887054}"/>
              </a:ext>
            </a:extLst>
          </p:cNvPr>
          <p:cNvSpPr/>
          <p:nvPr/>
        </p:nvSpPr>
        <p:spPr>
          <a:xfrm>
            <a:off x="1251018" y="1825303"/>
            <a:ext cx="95839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Find all the numbers that round to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24647" y="2993415"/>
            <a:ext cx="2542706" cy="1600438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800" b="1" dirty="0" smtClean="0">
                <a:latin typeface="Century Gothic" panose="020B0502020202020204" pitchFamily="34" charset="0"/>
              </a:rPr>
              <a:t>190</a:t>
            </a:r>
            <a:endParaRPr lang="en-GB" sz="8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revisit what we should know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FB91EC1-735D-4525-A526-2977CF73CEF1}"/>
              </a:ext>
            </a:extLst>
          </p:cNvPr>
          <p:cNvSpPr/>
          <p:nvPr/>
        </p:nvSpPr>
        <p:spPr>
          <a:xfrm>
            <a:off x="-1" y="1457905"/>
            <a:ext cx="12185471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7</a:t>
            </a:r>
            <a:r>
              <a:rPr lang="en-GB" sz="2800" b="1" dirty="0" smtClean="0">
                <a:latin typeface="Century Gothic" panose="020B0502020202020204" pitchFamily="34" charset="0"/>
              </a:rPr>
              <a:t>5</a:t>
            </a:r>
            <a:r>
              <a:rPr lang="en-GB" sz="2800" dirty="0" smtClean="0">
                <a:latin typeface="Century Gothic" panose="020B0502020202020204" pitchFamily="34" charset="0"/>
              </a:rPr>
              <a:t> is exactly in the middle of </a:t>
            </a:r>
            <a:r>
              <a:rPr lang="en-GB" sz="2800" b="1" dirty="0" smtClean="0">
                <a:latin typeface="Century Gothic" panose="020B0502020202020204" pitchFamily="34" charset="0"/>
              </a:rPr>
              <a:t>70</a:t>
            </a:r>
            <a:r>
              <a:rPr lang="en-GB" sz="2800" dirty="0" smtClean="0">
                <a:latin typeface="Century Gothic" panose="020B0502020202020204" pitchFamily="34" charset="0"/>
              </a:rPr>
              <a:t> and </a:t>
            </a:r>
            <a:r>
              <a:rPr lang="en-GB" sz="2800" b="1" dirty="0">
                <a:latin typeface="Century Gothic" panose="020B0502020202020204" pitchFamily="34" charset="0"/>
              </a:rPr>
              <a:t>8</a:t>
            </a:r>
            <a:r>
              <a:rPr lang="en-GB" sz="2800" b="1" dirty="0" smtClean="0">
                <a:latin typeface="Century Gothic" panose="020B0502020202020204" pitchFamily="34" charset="0"/>
              </a:rPr>
              <a:t>0</a:t>
            </a:r>
            <a:r>
              <a:rPr lang="en-GB" sz="2800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4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As </a:t>
            </a:r>
            <a:r>
              <a:rPr lang="en-GB" sz="2800" b="1" dirty="0">
                <a:latin typeface="Century Gothic" panose="020B0502020202020204" pitchFamily="34" charset="0"/>
              </a:rPr>
              <a:t>5</a:t>
            </a:r>
            <a:r>
              <a:rPr lang="en-GB" sz="2800" dirty="0" smtClean="0">
                <a:latin typeface="Century Gothic" panose="020B0502020202020204" pitchFamily="34" charset="0"/>
              </a:rPr>
              <a:t> is exactly between both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__________</a:t>
            </a:r>
            <a:r>
              <a:rPr lang="en-GB" sz="2800" dirty="0" smtClean="0">
                <a:latin typeface="Century Gothic" panose="020B0502020202020204" pitchFamily="34" charset="0"/>
              </a:rPr>
              <a:t> of </a:t>
            </a:r>
            <a:r>
              <a:rPr lang="en-GB" sz="2800" b="1" dirty="0" smtClean="0">
                <a:latin typeface="Century Gothic" panose="020B0502020202020204" pitchFamily="34" charset="0"/>
              </a:rPr>
              <a:t>10</a:t>
            </a:r>
            <a:r>
              <a:rPr lang="en-GB" sz="2800" dirty="0" smtClean="0">
                <a:latin typeface="Century Gothic" panose="020B0502020202020204" pitchFamily="34" charset="0"/>
              </a:rPr>
              <a:t>, any number ending in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</a:t>
            </a:r>
            <a:r>
              <a:rPr lang="en-GB" sz="2800" dirty="0" smtClean="0">
                <a:latin typeface="Century Gothic" panose="020B0502020202020204" pitchFamily="34" charset="0"/>
              </a:rPr>
              <a:t> is always rounded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</a:t>
            </a:r>
            <a:r>
              <a:rPr lang="en-GB" sz="2800" dirty="0" smtClean="0">
                <a:latin typeface="Century Gothic" panose="020B0502020202020204" pitchFamily="34" charset="0"/>
              </a:rPr>
              <a:t> to the next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__________</a:t>
            </a:r>
            <a:r>
              <a:rPr lang="en-GB" sz="2800" dirty="0" smtClean="0">
                <a:latin typeface="Century Gothic" panose="020B0502020202020204" pitchFamily="34" charset="0"/>
              </a:rPr>
              <a:t> of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</a:t>
            </a:r>
            <a:r>
              <a:rPr lang="en-GB" sz="2800" dirty="0" smtClean="0">
                <a:latin typeface="Century Gothic" panose="020B0502020202020204" pitchFamily="34" charset="0"/>
              </a:rPr>
              <a:t>.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717648" y="5271379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942068" y="5277324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233096" y="5277324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403568" y="2622217"/>
            <a:ext cx="7315200" cy="130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33303" y="2622217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7</a:t>
            </a:r>
            <a:r>
              <a:rPr lang="en-GB" sz="2800" b="1" dirty="0" smtClean="0">
                <a:latin typeface="Century Gothic" panose="020B0502020202020204" pitchFamily="34" charset="0"/>
              </a:rPr>
              <a:t>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39650" y="2650274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8</a:t>
            </a:r>
            <a:r>
              <a:rPr lang="en-GB" sz="2800" b="1" dirty="0" smtClean="0">
                <a:latin typeface="Century Gothic" panose="020B0502020202020204" pitchFamily="34" charset="0"/>
              </a:rPr>
              <a:t>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20144" y="2645835"/>
            <a:ext cx="0" cy="19594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02132" y="2837972"/>
            <a:ext cx="836023" cy="523220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7</a:t>
            </a:r>
            <a:r>
              <a:rPr lang="en-GB" sz="2800" b="1" dirty="0" smtClean="0">
                <a:latin typeface="Century Gothic" panose="020B0502020202020204" pitchFamily="34" charset="0"/>
              </a:rPr>
              <a:t>5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21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1" grpId="2"/>
      <p:bldP spid="22" grpId="0"/>
      <p:bldP spid="22" grpId="1"/>
      <p:bldP spid="22" grpId="2"/>
      <p:bldP spid="25" grpId="0"/>
      <p:bldP spid="25" grpId="1"/>
      <p:bldP spid="25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4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1280615"/>
            <a:ext cx="12192000" cy="429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57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falls between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and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algn="ctr"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        </a:t>
            </a: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When rounding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to the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nearest 10, we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have to look at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the                                      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column.                                                             </a:t>
            </a: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There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are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ones in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57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so we round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57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rounded to the nearest 10 =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424626" y="2137932"/>
            <a:ext cx="7315200" cy="130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423343" y="2137932"/>
            <a:ext cx="0" cy="195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54361" y="2137932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50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48966" y="2151701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60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5065" y="2329837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57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717648" y="5362820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942068" y="5368765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233096" y="5368765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1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7" grpId="2"/>
      <p:bldP spid="18" grpId="0"/>
      <p:bldP spid="18" grpId="1"/>
      <p:bldP spid="18" grpId="2"/>
      <p:bldP spid="19" grpId="0"/>
      <p:bldP spid="19" grpId="1"/>
      <p:bldP spid="1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4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1280615"/>
            <a:ext cx="12192000" cy="429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123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falls between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and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algn="ctr"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        </a:t>
            </a: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When rounding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to the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nearest 100, we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have to look at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the                                      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column.                                                             </a:t>
            </a: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There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are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tens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in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123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so we round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123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rounded to the nearest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100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=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424626" y="2137932"/>
            <a:ext cx="7315200" cy="130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87715" y="2137932"/>
            <a:ext cx="0" cy="195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54361" y="2137932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120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48966" y="2151701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130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39437" y="2329837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123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717648" y="5362820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942068" y="5368765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233096" y="5368765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3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7" grpId="2"/>
      <p:bldP spid="18" grpId="0"/>
      <p:bldP spid="18" grpId="1"/>
      <p:bldP spid="18" grpId="2"/>
      <p:bldP spid="19" grpId="0"/>
      <p:bldP spid="19" grpId="1"/>
      <p:bldP spid="19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8FC9549-BF54-4A38-9DF5-F48EB37A1FC7}"/>
              </a:ext>
            </a:extLst>
          </p:cNvPr>
          <p:cNvSpPr/>
          <p:nvPr/>
        </p:nvSpPr>
        <p:spPr>
          <a:xfrm>
            <a:off x="1985553" y="2263713"/>
            <a:ext cx="8451669" cy="2330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8FC9549-BF54-4A38-9DF5-F48EB37A1FC7}"/>
              </a:ext>
            </a:extLst>
          </p:cNvPr>
          <p:cNvSpPr/>
          <p:nvPr/>
        </p:nvSpPr>
        <p:spPr>
          <a:xfrm>
            <a:off x="-6528" y="1420175"/>
            <a:ext cx="121985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Tell your partner how you would round these numbers to the                       nearest 10 and 100.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87578" y="3140868"/>
            <a:ext cx="6016845" cy="2149492"/>
            <a:chOff x="4064727" y="2724011"/>
            <a:chExt cx="6016845" cy="2149492"/>
          </a:xfrm>
        </p:grpSpPr>
        <p:sp>
          <p:nvSpPr>
            <p:cNvPr id="11" name="TextBox 10"/>
            <p:cNvSpPr txBox="1"/>
            <p:nvPr/>
          </p:nvSpPr>
          <p:spPr>
            <a:xfrm>
              <a:off x="4064727" y="2732975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latin typeface="Century Gothic" panose="020B0502020202020204" pitchFamily="34" charset="0"/>
                </a:rPr>
                <a:t>327 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42611" y="2732975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latin typeface="Century Gothic" panose="020B0502020202020204" pitchFamily="34" charset="0"/>
                </a:rPr>
                <a:t>?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64727" y="3474609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latin typeface="Century Gothic" panose="020B0502020202020204" pitchFamily="34" charset="0"/>
                </a:rPr>
                <a:t>49</a:t>
              </a:r>
              <a:r>
                <a:rPr lang="en-GB" sz="2800" b="1" dirty="0">
                  <a:latin typeface="Century Gothic" panose="020B0502020202020204" pitchFamily="34" charset="0"/>
                </a:rPr>
                <a:t>2</a:t>
              </a:r>
              <a:r>
                <a:rPr lang="en-GB" sz="2800" b="1" dirty="0" smtClean="0">
                  <a:latin typeface="Century Gothic" panose="020B0502020202020204" pitchFamily="34" charset="0"/>
                </a:rPr>
                <a:t> 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2611" y="3474609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latin typeface="Century Gothic" panose="020B0502020202020204" pitchFamily="34" charset="0"/>
                </a:rPr>
                <a:t>? 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64727" y="4294621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1</a:t>
              </a:r>
              <a:r>
                <a:rPr lang="en-GB" sz="2800" b="1" dirty="0" smtClean="0">
                  <a:latin typeface="Century Gothic" panose="020B0502020202020204" pitchFamily="34" charset="0"/>
                </a:rPr>
                <a:t>55 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2611" y="4294621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latin typeface="Century Gothic" panose="020B0502020202020204" pitchFamily="34" charset="0"/>
                </a:rPr>
                <a:t>? 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696909" y="2724011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latin typeface="Century Gothic" panose="020B0502020202020204" pitchFamily="34" charset="0"/>
                </a:rPr>
                <a:t>?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96909" y="3465645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latin typeface="Century Gothic" panose="020B0502020202020204" pitchFamily="34" charset="0"/>
                </a:rPr>
                <a:t>? 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696909" y="4285657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latin typeface="Century Gothic" panose="020B0502020202020204" pitchFamily="34" charset="0"/>
                </a:rPr>
                <a:t>? 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087578" y="2460812"/>
            <a:ext cx="6016845" cy="51077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entury Gothic" panose="020B0502020202020204" pitchFamily="34" charset="0"/>
              </a:rPr>
              <a:t>To the nearest           10                  100</a:t>
            </a:r>
            <a:endParaRPr lang="en-GB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8FC9549-BF54-4A38-9DF5-F48EB37A1FC7}"/>
              </a:ext>
            </a:extLst>
          </p:cNvPr>
          <p:cNvSpPr/>
          <p:nvPr/>
        </p:nvSpPr>
        <p:spPr>
          <a:xfrm>
            <a:off x="-6529" y="1246429"/>
            <a:ext cx="1219199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With your previous learning, how would you round </a:t>
            </a:r>
            <a:r>
              <a:rPr lang="en-GB" sz="2800" b="1" dirty="0" smtClean="0">
                <a:latin typeface="Century Gothic" panose="020B0502020202020204" pitchFamily="34" charset="0"/>
              </a:rPr>
              <a:t>1,345</a:t>
            </a:r>
            <a:r>
              <a:rPr lang="en-GB" sz="2800" dirty="0" smtClean="0">
                <a:latin typeface="Century Gothic" panose="020B0502020202020204" pitchFamily="34" charset="0"/>
              </a:rPr>
              <a:t> to the nearest </a:t>
            </a:r>
            <a:r>
              <a:rPr lang="en-GB" sz="2800" b="1" dirty="0" smtClean="0">
                <a:latin typeface="Century Gothic" panose="020B0502020202020204" pitchFamily="34" charset="0"/>
              </a:rPr>
              <a:t>1,000</a:t>
            </a:r>
            <a:r>
              <a:rPr lang="en-GB" sz="2800" dirty="0" smtClean="0">
                <a:latin typeface="Century Gothic" panose="020B0502020202020204" pitchFamily="34" charset="0"/>
              </a:rPr>
              <a:t>?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What about </a:t>
            </a:r>
            <a:r>
              <a:rPr lang="en-GB" sz="2800" b="1" dirty="0" smtClean="0">
                <a:latin typeface="Century Gothic" panose="020B0502020202020204" pitchFamily="34" charset="0"/>
              </a:rPr>
              <a:t>2,847</a:t>
            </a:r>
            <a:r>
              <a:rPr lang="en-GB" sz="2800" dirty="0" smtClean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7565" y="3039212"/>
            <a:ext cx="5133703" cy="2108299"/>
          </a:xfrm>
          <a:prstGeom prst="cloudCallout">
            <a:avLst>
              <a:gd name="adj1" fmla="val -51127"/>
              <a:gd name="adj2" fmla="val 67403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Think.. which digit do you need to consider first?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Let’s 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4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1280615"/>
            <a:ext cx="12192000" cy="429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1,345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falls between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and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algn="ctr"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        </a:t>
            </a: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When rounding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to the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nearest 1,000, we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have to look at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the                                      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column.                                                             </a:t>
            </a: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There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are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hundreds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in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1,345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so we round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1,345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rounded to the nearest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1,000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=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424626" y="2137932"/>
            <a:ext cx="7315200" cy="130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70102" y="2137932"/>
            <a:ext cx="0" cy="195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54360" y="2137932"/>
            <a:ext cx="1080000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1,300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48965" y="2151701"/>
            <a:ext cx="1080000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1,400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27694" y="2329837"/>
            <a:ext cx="1080000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1,345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717648" y="5362820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942068" y="5368765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233096" y="5368765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83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7" grpId="2"/>
      <p:bldP spid="18" grpId="0"/>
      <p:bldP spid="18" grpId="1"/>
      <p:bldP spid="18" grpId="2"/>
      <p:bldP spid="19" grpId="0"/>
      <p:bldP spid="19" grpId="1"/>
      <p:bldP spid="19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8FC9549-BF54-4A38-9DF5-F48EB37A1FC7}"/>
              </a:ext>
            </a:extLst>
          </p:cNvPr>
          <p:cNvSpPr/>
          <p:nvPr/>
        </p:nvSpPr>
        <p:spPr>
          <a:xfrm>
            <a:off x="0" y="1407649"/>
            <a:ext cx="12185471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To round a number to the nearest </a:t>
            </a:r>
            <a:r>
              <a:rPr lang="en-GB" sz="2800" b="1" dirty="0" smtClean="0">
                <a:latin typeface="Century Gothic" panose="020B0502020202020204" pitchFamily="34" charset="0"/>
              </a:rPr>
              <a:t>1,000</a:t>
            </a:r>
            <a:r>
              <a:rPr lang="en-GB" sz="2800" dirty="0" smtClean="0">
                <a:latin typeface="Century Gothic" panose="020B0502020202020204" pitchFamily="34" charset="0"/>
              </a:rPr>
              <a:t> – we look at the </a:t>
            </a:r>
            <a:r>
              <a:rPr lang="en-GB" sz="2800" b="1" dirty="0" smtClean="0">
                <a:latin typeface="Century Gothic" panose="020B0502020202020204" pitchFamily="34" charset="0"/>
              </a:rPr>
              <a:t>100s </a:t>
            </a:r>
            <a:r>
              <a:rPr lang="en-GB" sz="2800" dirty="0" smtClean="0">
                <a:latin typeface="Century Gothic" panose="020B0502020202020204" pitchFamily="34" charset="0"/>
              </a:rPr>
              <a:t>digit first. So……</a:t>
            </a:r>
          </a:p>
          <a:p>
            <a:pPr algn="ctr"/>
            <a:endParaRPr lang="en-GB" sz="44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rounds to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rounds to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rounds to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73126" y="2938442"/>
            <a:ext cx="1384663" cy="578882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1,</a:t>
            </a:r>
            <a:r>
              <a:rPr lang="en-GB" sz="2800" b="1" u="sng" dirty="0" smtClean="0">
                <a:latin typeface="Century Gothic" panose="020B0502020202020204" pitchFamily="34" charset="0"/>
              </a:rPr>
              <a:t>38</a:t>
            </a:r>
            <a:r>
              <a:rPr lang="en-GB" sz="2800" b="1" dirty="0" smtClean="0">
                <a:latin typeface="Century Gothic" panose="020B0502020202020204" pitchFamily="34" charset="0"/>
              </a:rPr>
              <a:t>1 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18424" y="2938442"/>
            <a:ext cx="1384663" cy="578882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?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75214" y="3763722"/>
            <a:ext cx="1384663" cy="578882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4,</a:t>
            </a:r>
            <a:r>
              <a:rPr lang="en-GB" sz="2800" b="1" u="sng" dirty="0" smtClean="0">
                <a:latin typeface="Century Gothic" panose="020B0502020202020204" pitchFamily="34" charset="0"/>
              </a:rPr>
              <a:t>8</a:t>
            </a:r>
            <a:r>
              <a:rPr lang="en-GB" sz="2800" b="1" dirty="0" smtClean="0">
                <a:latin typeface="Century Gothic" panose="020B0502020202020204" pitchFamily="34" charset="0"/>
              </a:rPr>
              <a:t>36 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0512" y="3763722"/>
            <a:ext cx="1384663" cy="578882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?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75214" y="4599440"/>
            <a:ext cx="1384663" cy="578882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7,</a:t>
            </a:r>
            <a:r>
              <a:rPr lang="en-GB" sz="2800" b="1" u="sng" dirty="0" smtClean="0">
                <a:latin typeface="Century Gothic" panose="020B0502020202020204" pitchFamily="34" charset="0"/>
              </a:rPr>
              <a:t>50</a:t>
            </a:r>
            <a:r>
              <a:rPr lang="en-GB" sz="2800" b="1" dirty="0">
                <a:latin typeface="Century Gothic" panose="020B0502020202020204" pitchFamily="34" charset="0"/>
              </a:rPr>
              <a:t>2</a:t>
            </a:r>
            <a:r>
              <a:rPr lang="en-GB" sz="2800" b="1" dirty="0" smtClean="0">
                <a:latin typeface="Century Gothic" panose="020B0502020202020204" pitchFamily="34" charset="0"/>
              </a:rPr>
              <a:t> 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20512" y="4599440"/>
            <a:ext cx="1384663" cy="578882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?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72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486</Words>
  <Application>Microsoft Office PowerPoint</Application>
  <PresentationFormat>Custom</PresentationFormat>
  <Paragraphs>250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DEEPENING UNDERSTANDING LTD</dc:creator>
  <cp:lastModifiedBy>Teacher</cp:lastModifiedBy>
  <cp:revision>117</cp:revision>
  <dcterms:created xsi:type="dcterms:W3CDTF">2018-03-29T14:43:08Z</dcterms:created>
  <dcterms:modified xsi:type="dcterms:W3CDTF">2020-03-26T09:46:11Z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