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83" r:id="rId6"/>
    <p:sldId id="276" r:id="rId7"/>
    <p:sldId id="271" r:id="rId8"/>
    <p:sldId id="274" r:id="rId9"/>
    <p:sldId id="277" r:id="rId10"/>
    <p:sldId id="278" r:id="rId11"/>
    <p:sldId id="279" r:id="rId12"/>
    <p:sldId id="264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AA1F2F"/>
    <a:srgbClr val="EEE870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03" autoAdjust="0"/>
    <p:restoredTop sz="94660"/>
  </p:normalViewPr>
  <p:slideViewPr>
    <p:cSldViewPr snapToGrid="0">
      <p:cViewPr>
        <p:scale>
          <a:sx n="44" d="100"/>
          <a:sy n="44" d="100"/>
        </p:scale>
        <p:origin x="-114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4 Rounding </a:t>
            </a:r>
            <a:r>
              <a:rPr lang="en-GB" sz="3600" b="1" dirty="0" smtClean="0">
                <a:latin typeface="Century Gothic" panose="020B0502020202020204" pitchFamily="34" charset="0"/>
              </a:rPr>
              <a:t>- Nearest </a:t>
            </a:r>
            <a:r>
              <a:rPr lang="en-GB" sz="3600" b="1" dirty="0">
                <a:latin typeface="Century Gothic" panose="020B0502020202020204" pitchFamily="34" charset="0"/>
              </a:rPr>
              <a:t>10 or </a:t>
            </a:r>
            <a:r>
              <a:rPr lang="en-GB" sz="3600" b="1" dirty="0" smtClean="0">
                <a:latin typeface="Century Gothic" panose="020B0502020202020204" pitchFamily="34" charset="0"/>
              </a:rPr>
              <a:t>100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xmlns="" id="{5674924C-509F-4D9A-9938-06747EA21398}"/>
              </a:ext>
            </a:extLst>
          </p:cNvPr>
          <p:cNvSpPr/>
          <p:nvPr/>
        </p:nvSpPr>
        <p:spPr>
          <a:xfrm>
            <a:off x="1900241" y="2617638"/>
            <a:ext cx="5717592" cy="2772000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C67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Are you ready for the challenge of rounding numbers?</a:t>
            </a:r>
          </a:p>
        </p:txBody>
      </p:sp>
      <p:pic>
        <p:nvPicPr>
          <p:cNvPr id="1027" name="Picture 3" descr="27145461_468214916908565_128156848_o">
            <a:extLst>
              <a:ext uri="{FF2B5EF4-FFF2-40B4-BE49-F238E27FC236}">
                <a16:creationId xmlns:a16="http://schemas.microsoft.com/office/drawing/2014/main" xmlns="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76" t="7994" r="10701" b="73242"/>
          <a:stretch/>
        </p:blipFill>
        <p:spPr bwMode="auto">
          <a:xfrm>
            <a:off x="7458471" y="2397404"/>
            <a:ext cx="2814517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0" y="1407649"/>
            <a:ext cx="12185471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To round a number to the nearest </a:t>
            </a:r>
            <a:r>
              <a:rPr lang="en-GB" sz="2800" b="1" dirty="0" smtClean="0">
                <a:latin typeface="Century Gothic" panose="020B0502020202020204" pitchFamily="34" charset="0"/>
              </a:rPr>
              <a:t>100</a:t>
            </a:r>
            <a:r>
              <a:rPr lang="en-GB" sz="2800" dirty="0" smtClean="0">
                <a:latin typeface="Century Gothic" panose="020B0502020202020204" pitchFamily="34" charset="0"/>
              </a:rPr>
              <a:t> – we look at the </a:t>
            </a:r>
            <a:r>
              <a:rPr lang="en-GB" sz="2800" b="1" dirty="0" smtClean="0">
                <a:latin typeface="Century Gothic" panose="020B0502020202020204" pitchFamily="34" charset="0"/>
              </a:rPr>
              <a:t>10s </a:t>
            </a:r>
            <a:r>
              <a:rPr lang="en-GB" sz="2800" dirty="0" smtClean="0">
                <a:latin typeface="Century Gothic" panose="020B0502020202020204" pitchFamily="34" charset="0"/>
              </a:rPr>
              <a:t>digit first. So……</a:t>
            </a:r>
          </a:p>
          <a:p>
            <a:pPr algn="ctr"/>
            <a:endParaRPr lang="en-GB" sz="44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rounds to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rounds to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rounds to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3126" y="2938442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1</a:t>
            </a:r>
            <a:r>
              <a:rPr lang="en-GB" sz="2800" b="1" u="sng" dirty="0" smtClean="0">
                <a:latin typeface="Century Gothic" panose="020B0502020202020204" pitchFamily="34" charset="0"/>
              </a:rPr>
              <a:t>4</a:t>
            </a:r>
            <a:r>
              <a:rPr lang="en-GB" sz="2800" b="1" dirty="0" smtClean="0">
                <a:latin typeface="Century Gothic" panose="020B0502020202020204" pitchFamily="34" charset="0"/>
              </a:rPr>
              <a:t>1 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18424" y="2938442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100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75214" y="3763722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</a:t>
            </a:r>
            <a:r>
              <a:rPr lang="en-GB" sz="2800" b="1" u="sng" dirty="0" smtClean="0">
                <a:latin typeface="Century Gothic" panose="020B0502020202020204" pitchFamily="34" charset="0"/>
              </a:rPr>
              <a:t>6</a:t>
            </a:r>
            <a:r>
              <a:rPr lang="en-GB" sz="2800" b="1" dirty="0" smtClean="0">
                <a:latin typeface="Century Gothic" panose="020B0502020202020204" pitchFamily="34" charset="0"/>
              </a:rPr>
              <a:t>7 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0512" y="3763722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3</a:t>
            </a:r>
            <a:r>
              <a:rPr lang="en-GB" sz="2800" b="1" dirty="0" smtClean="0">
                <a:latin typeface="Century Gothic" panose="020B0502020202020204" pitchFamily="34" charset="0"/>
              </a:rPr>
              <a:t>00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75214" y="4599440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3</a:t>
            </a:r>
            <a:r>
              <a:rPr lang="en-GB" sz="2800" b="1" u="sng" dirty="0" smtClean="0">
                <a:latin typeface="Century Gothic" panose="020B0502020202020204" pitchFamily="34" charset="0"/>
              </a:rPr>
              <a:t>5</a:t>
            </a:r>
            <a:r>
              <a:rPr lang="en-GB" sz="2800" b="1" dirty="0" smtClean="0">
                <a:latin typeface="Century Gothic" panose="020B0502020202020204" pitchFamily="34" charset="0"/>
              </a:rPr>
              <a:t>5 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0512" y="4599440"/>
            <a:ext cx="1384663" cy="57888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97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1985553" y="2263713"/>
            <a:ext cx="8451669" cy="2330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64727" y="2732975"/>
            <a:ext cx="4062547" cy="2140528"/>
            <a:chOff x="4064366" y="2732975"/>
            <a:chExt cx="4062547" cy="2140528"/>
          </a:xfrm>
        </p:grpSpPr>
        <p:sp>
          <p:nvSpPr>
            <p:cNvPr id="11" name="TextBox 10"/>
            <p:cNvSpPr txBox="1"/>
            <p:nvPr/>
          </p:nvSpPr>
          <p:spPr>
            <a:xfrm>
              <a:off x="4064366" y="2732975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4</a:t>
              </a:r>
              <a:r>
                <a:rPr lang="en-GB" sz="2800" b="1" dirty="0" smtClean="0">
                  <a:latin typeface="Century Gothic" panose="020B0502020202020204" pitchFamily="34" charset="0"/>
                </a:rPr>
                <a:t>24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42250" y="2732975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?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4366" y="3474609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5</a:t>
              </a:r>
              <a:r>
                <a:rPr lang="en-GB" sz="2800" b="1" dirty="0" smtClean="0">
                  <a:latin typeface="Century Gothic" panose="020B0502020202020204" pitchFamily="34" charset="0"/>
                </a:rPr>
                <a:t>37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2250" y="3474609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?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64366" y="4294621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755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2250" y="4294621"/>
              <a:ext cx="1384663" cy="57888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Century Gothic" panose="020B0502020202020204" pitchFamily="34" charset="0"/>
                </a:rPr>
                <a:t>? </a:t>
              </a:r>
              <a:endParaRPr lang="en-GB" sz="28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-6528" y="1420175"/>
            <a:ext cx="121985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Tell your partner how you would round these numbers to the                       nearest 100.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=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Independent Task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Let’s showcase our learning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11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5566" y="3532467"/>
            <a:ext cx="3456000" cy="244718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7838" y="3047875"/>
            <a:ext cx="3456000" cy="244142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265" y="2603056"/>
            <a:ext cx="3456000" cy="246100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231" y="2171022"/>
            <a:ext cx="3456000" cy="244430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48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86FBF2E-2B46-4DA2-AF58-51374A2ECA3A}"/>
              </a:ext>
            </a:extLst>
          </p:cNvPr>
          <p:cNvSpPr/>
          <p:nvPr/>
        </p:nvSpPr>
        <p:spPr>
          <a:xfrm>
            <a:off x="1463960" y="1428188"/>
            <a:ext cx="927233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Jane’s pinball score is made up of 3 of these 4 digits.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It is the smallest number that rounds to 300.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Can you work out Jane’s score?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3933" y="3246060"/>
            <a:ext cx="875212" cy="64698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AA1F2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3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0446" y="3242684"/>
            <a:ext cx="875212" cy="64698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AA1F2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30560" y="3242684"/>
            <a:ext cx="875212" cy="64698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AA1F2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2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0674" y="3242684"/>
            <a:ext cx="875212" cy="64698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AA1F2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9</a:t>
            </a:r>
          </a:p>
        </p:txBody>
      </p:sp>
      <p:pic>
        <p:nvPicPr>
          <p:cNvPr id="15" name="Picture 3" descr="27145461_468214916908565_128156848_o">
            <a:extLst>
              <a:ext uri="{FF2B5EF4-FFF2-40B4-BE49-F238E27FC236}">
                <a16:creationId xmlns:a16="http://schemas.microsoft.com/office/drawing/2014/main" xmlns="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6" t="33020" r="11521" b="48216"/>
          <a:stretch/>
        </p:blipFill>
        <p:spPr bwMode="auto">
          <a:xfrm>
            <a:off x="9071461" y="2274039"/>
            <a:ext cx="2327534" cy="276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769" y="2547671"/>
            <a:ext cx="1500797" cy="33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1251018" y="1825303"/>
            <a:ext cx="95839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How many numbers can you think of that lie between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and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0977" y="3013665"/>
            <a:ext cx="2438596" cy="160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800" b="1" dirty="0" smtClean="0">
                <a:latin typeface="Century Gothic" panose="020B0502020202020204" pitchFamily="34" charset="0"/>
              </a:rPr>
              <a:t>160</a:t>
            </a:r>
            <a:endParaRPr lang="en-GB" sz="88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6227" y="2993415"/>
            <a:ext cx="2542706" cy="160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800" b="1" dirty="0" smtClean="0">
                <a:latin typeface="Century Gothic" panose="020B0502020202020204" pitchFamily="34" charset="0"/>
              </a:rPr>
              <a:t>170</a:t>
            </a:r>
            <a:endParaRPr lang="en-GB" sz="8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991C082-8CBB-4DA6-A7FC-629F4FCDBD5F}"/>
              </a:ext>
            </a:extLst>
          </p:cNvPr>
          <p:cNvSpPr/>
          <p:nvPr/>
        </p:nvSpPr>
        <p:spPr>
          <a:xfrm>
            <a:off x="280225" y="1440106"/>
            <a:ext cx="113908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 number in the 10 times table is known as a 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____________</a:t>
            </a:r>
            <a:r>
              <a:rPr lang="en-GB" sz="2800" dirty="0" smtClean="0">
                <a:latin typeface="Century Gothic" panose="020B0502020202020204" pitchFamily="34" charset="0"/>
              </a:rPr>
              <a:t> of 10.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10, 20, 30, 40, 50, …..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 number in the 100 times table is known as a 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___________</a:t>
            </a:r>
            <a:r>
              <a:rPr lang="en-GB" sz="2800" dirty="0" smtClean="0">
                <a:latin typeface="Century Gothic" panose="020B0502020202020204" pitchFamily="34" charset="0"/>
              </a:rPr>
              <a:t> of 100.</a:t>
            </a:r>
          </a:p>
          <a:p>
            <a:pPr algn="ctr"/>
            <a:endParaRPr lang="en-GB" sz="2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100, 200, 300, 400, 500, …….</a:t>
            </a:r>
            <a:endParaRPr lang="en-GB" sz="28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517836" y="5083732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742256" y="5089677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033284" y="5089677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2" grpId="0"/>
      <p:bldP spid="12" grpId="1"/>
      <p:bldP spid="12" grpId="2"/>
      <p:bldP spid="13" grpId="0"/>
      <p:bldP spid="13" grpId="1"/>
      <p:bldP spid="1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FB91EC1-735D-4525-A526-2977CF73CEF1}"/>
              </a:ext>
            </a:extLst>
          </p:cNvPr>
          <p:cNvSpPr/>
          <p:nvPr/>
        </p:nvSpPr>
        <p:spPr>
          <a:xfrm>
            <a:off x="1485722" y="1245348"/>
            <a:ext cx="917071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Look at this number line……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number is the </a:t>
            </a:r>
            <a:r>
              <a:rPr lang="en-GB" sz="2800" b="1" dirty="0" smtClean="0">
                <a:latin typeface="Century Gothic" panose="020B0502020202020204" pitchFamily="34" charset="0"/>
              </a:rPr>
              <a:t>nearest</a:t>
            </a:r>
            <a:r>
              <a:rPr lang="en-GB" sz="2800" dirty="0" smtClean="0">
                <a:latin typeface="Century Gothic" panose="020B0502020202020204" pitchFamily="34" charset="0"/>
              </a:rPr>
              <a:t> to 20?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number is the </a:t>
            </a:r>
            <a:r>
              <a:rPr lang="en-GB" sz="2800" b="1" dirty="0" smtClean="0">
                <a:latin typeface="Century Gothic" panose="020B0502020202020204" pitchFamily="34" charset="0"/>
              </a:rPr>
              <a:t>nearest</a:t>
            </a:r>
            <a:r>
              <a:rPr lang="en-GB" sz="2800" dirty="0" smtClean="0">
                <a:latin typeface="Century Gothic" panose="020B0502020202020204" pitchFamily="34" charset="0"/>
              </a:rPr>
              <a:t> to 30?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545649" y="2642888"/>
            <a:ext cx="7315200" cy="13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26254" y="2642888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001568" y="2642888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75384" y="2642888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1731" y="2656657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3</a:t>
            </a:r>
            <a:r>
              <a:rPr lang="en-GB" sz="2800" b="1" dirty="0" smtClean="0">
                <a:latin typeface="Century Gothic" panose="020B0502020202020204" pitchFamily="34" charset="0"/>
              </a:rPr>
              <a:t>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242" y="2821962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22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80184" y="2834793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28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9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4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1280615"/>
            <a:ext cx="12192000" cy="429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38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falls between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and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</a:t>
            </a: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When rounding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to the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nearest 10, we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have to look at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the                                      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column.                                                             </a:t>
            </a: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There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are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ones in 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38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so we round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38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rounded to the nearest 10 = </a:t>
            </a:r>
            <a:r>
              <a:rPr lang="en-GB" sz="2800" kern="14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</a:t>
            </a:r>
            <a:r>
              <a:rPr lang="en-GB" sz="2800" kern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24626" y="2137932"/>
            <a:ext cx="7315200" cy="13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23343" y="2137932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54361" y="2137932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3</a:t>
            </a:r>
            <a:r>
              <a:rPr lang="en-GB" sz="2800" b="1" dirty="0" smtClean="0">
                <a:latin typeface="Century Gothic" panose="020B0502020202020204" pitchFamily="34" charset="0"/>
              </a:rPr>
              <a:t>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48966" y="2151701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4</a:t>
            </a:r>
            <a:r>
              <a:rPr lang="en-GB" sz="2800" b="1" dirty="0" smtClean="0">
                <a:latin typeface="Century Gothic" panose="020B0502020202020204" pitchFamily="34" charset="0"/>
              </a:rPr>
              <a:t>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5065" y="2329837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38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17648" y="5362820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42068" y="5368765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33096" y="5368765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1132116" y="1548312"/>
            <a:ext cx="991470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Explain to your partner how you would…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 …round </a:t>
            </a:r>
            <a:r>
              <a:rPr lang="en-GB" sz="2800" b="1" dirty="0" smtClean="0">
                <a:latin typeface="Century Gothic" panose="020B0502020202020204" pitchFamily="34" charset="0"/>
              </a:rPr>
              <a:t>34</a:t>
            </a:r>
            <a:r>
              <a:rPr lang="en-GB" sz="2800" dirty="0" smtClean="0">
                <a:latin typeface="Century Gothic" panose="020B0502020202020204" pitchFamily="34" charset="0"/>
              </a:rPr>
              <a:t> to the nearest 10.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…round </a:t>
            </a:r>
            <a:r>
              <a:rPr lang="en-GB" sz="2800" b="1" dirty="0" smtClean="0">
                <a:latin typeface="Century Gothic" panose="020B0502020202020204" pitchFamily="34" charset="0"/>
              </a:rPr>
              <a:t>167</a:t>
            </a:r>
            <a:r>
              <a:rPr lang="en-GB" sz="2800" dirty="0" smtClean="0">
                <a:latin typeface="Century Gothic" panose="020B0502020202020204" pitchFamily="34" charset="0"/>
              </a:rPr>
              <a:t> to the nearest 10.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Draw a diagram to prove it.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1071154" y="1427435"/>
            <a:ext cx="99016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</a:t>
            </a:r>
            <a:r>
              <a:rPr lang="en-GB" sz="2800" b="1" dirty="0" smtClean="0">
                <a:latin typeface="Century Gothic" panose="020B0502020202020204" pitchFamily="34" charset="0"/>
              </a:rPr>
              <a:t>multiple</a:t>
            </a:r>
            <a:r>
              <a:rPr lang="en-GB" sz="2800" dirty="0" smtClean="0">
                <a:latin typeface="Century Gothic" panose="020B0502020202020204" pitchFamily="34" charset="0"/>
              </a:rPr>
              <a:t> of </a:t>
            </a:r>
            <a:r>
              <a:rPr lang="en-GB" sz="2800" b="1" dirty="0" smtClean="0">
                <a:latin typeface="Century Gothic" panose="020B0502020202020204" pitchFamily="34" charset="0"/>
              </a:rPr>
              <a:t>10</a:t>
            </a:r>
            <a:r>
              <a:rPr lang="en-GB" sz="2800" dirty="0" smtClean="0">
                <a:latin typeface="Century Gothic" panose="020B0502020202020204" pitchFamily="34" charset="0"/>
              </a:rPr>
              <a:t> do you think </a:t>
            </a:r>
            <a:r>
              <a:rPr lang="en-GB" sz="2800" b="1" dirty="0" smtClean="0">
                <a:latin typeface="Century Gothic" panose="020B0502020202020204" pitchFamily="34" charset="0"/>
              </a:rPr>
              <a:t>25</a:t>
            </a:r>
            <a:r>
              <a:rPr lang="en-GB" sz="2800" dirty="0" smtClean="0">
                <a:latin typeface="Century Gothic" panose="020B0502020202020204" pitchFamily="34" charset="0"/>
              </a:rPr>
              <a:t> is </a:t>
            </a:r>
            <a:r>
              <a:rPr lang="en-GB" sz="2800" b="1" dirty="0" smtClean="0">
                <a:latin typeface="Century Gothic" panose="020B0502020202020204" pitchFamily="34" charset="0"/>
              </a:rPr>
              <a:t>nearest</a:t>
            </a:r>
            <a:r>
              <a:rPr lang="en-GB" sz="2800" dirty="0" smtClean="0">
                <a:latin typeface="Century Gothic" panose="020B0502020202020204" pitchFamily="34" charset="0"/>
              </a:rPr>
              <a:t> to?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Discuss it with your partner, do you both agree?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Can you write a </a:t>
            </a:r>
            <a:r>
              <a:rPr lang="en-GB" sz="2800" b="1" dirty="0" smtClean="0">
                <a:latin typeface="Century Gothic" panose="020B0502020202020204" pitchFamily="34" charset="0"/>
              </a:rPr>
              <a:t>rule</a:t>
            </a:r>
            <a:r>
              <a:rPr lang="en-GB" sz="2800" dirty="0" smtClean="0">
                <a:latin typeface="Century Gothic" panose="020B0502020202020204" pitchFamily="34" charset="0"/>
              </a:rPr>
              <a:t> for what you do if the number in the </a:t>
            </a:r>
            <a:r>
              <a:rPr lang="en-GB" sz="2800" b="1" dirty="0" smtClean="0">
                <a:latin typeface="Century Gothic" panose="020B0502020202020204" pitchFamily="34" charset="0"/>
              </a:rPr>
              <a:t>ones</a:t>
            </a:r>
            <a:r>
              <a:rPr lang="en-GB" sz="2800" dirty="0" smtClean="0">
                <a:latin typeface="Century Gothic" panose="020B0502020202020204" pitchFamily="34" charset="0"/>
              </a:rPr>
              <a:t> column </a:t>
            </a:r>
            <a:r>
              <a:rPr lang="en-GB" sz="2800" b="1" dirty="0" smtClean="0">
                <a:latin typeface="Century Gothic" panose="020B0502020202020204" pitchFamily="34" charset="0"/>
              </a:rPr>
              <a:t>ends</a:t>
            </a:r>
            <a:r>
              <a:rPr lang="en-GB" sz="2800" dirty="0" smtClean="0">
                <a:latin typeface="Century Gothic" panose="020B0502020202020204" pitchFamily="34" charset="0"/>
              </a:rPr>
              <a:t> in a </a:t>
            </a:r>
            <a:r>
              <a:rPr lang="en-GB" sz="2800" b="1" dirty="0" smtClean="0">
                <a:latin typeface="Century Gothic" panose="020B0502020202020204" pitchFamily="34" charset="0"/>
              </a:rPr>
              <a:t>5</a:t>
            </a:r>
            <a:r>
              <a:rPr lang="en-GB" sz="28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403568" y="2622217"/>
            <a:ext cx="7315200" cy="13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84173" y="2622217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59487" y="2622217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33303" y="2622217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39650" y="2650274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3</a:t>
            </a:r>
            <a:r>
              <a:rPr lang="en-GB" sz="2800" b="1" dirty="0" smtClean="0">
                <a:latin typeface="Century Gothic" panose="020B0502020202020204" pitchFamily="34" charset="0"/>
              </a:rPr>
              <a:t>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6161" y="2801291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22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38103" y="2814122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28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920144" y="2645835"/>
            <a:ext cx="0" cy="19594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02132" y="2837972"/>
            <a:ext cx="836023" cy="523220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25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FB91EC1-735D-4525-A526-2977CF73CEF1}"/>
              </a:ext>
            </a:extLst>
          </p:cNvPr>
          <p:cNvSpPr/>
          <p:nvPr/>
        </p:nvSpPr>
        <p:spPr>
          <a:xfrm>
            <a:off x="-1" y="1457905"/>
            <a:ext cx="1218547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25</a:t>
            </a:r>
            <a:r>
              <a:rPr lang="en-GB" sz="2800" dirty="0" smtClean="0">
                <a:latin typeface="Century Gothic" panose="020B0502020202020204" pitchFamily="34" charset="0"/>
              </a:rPr>
              <a:t> is exactly in the middle of </a:t>
            </a:r>
            <a:r>
              <a:rPr lang="en-GB" sz="2800" b="1" dirty="0" smtClean="0">
                <a:latin typeface="Century Gothic" panose="020B0502020202020204" pitchFamily="34" charset="0"/>
              </a:rPr>
              <a:t>20</a:t>
            </a:r>
            <a:r>
              <a:rPr lang="en-GB" sz="2800" dirty="0" smtClean="0">
                <a:latin typeface="Century Gothic" panose="020B0502020202020204" pitchFamily="34" charset="0"/>
              </a:rPr>
              <a:t> and </a:t>
            </a:r>
            <a:r>
              <a:rPr lang="en-GB" sz="2800" b="1" dirty="0" smtClean="0">
                <a:latin typeface="Century Gothic" panose="020B0502020202020204" pitchFamily="34" charset="0"/>
              </a:rPr>
              <a:t>30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4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As </a:t>
            </a:r>
            <a:r>
              <a:rPr lang="en-GB" sz="2800" b="1" dirty="0">
                <a:latin typeface="Century Gothic" panose="020B0502020202020204" pitchFamily="34" charset="0"/>
              </a:rPr>
              <a:t>5</a:t>
            </a:r>
            <a:r>
              <a:rPr lang="en-GB" sz="2800" dirty="0" smtClean="0">
                <a:latin typeface="Century Gothic" panose="020B0502020202020204" pitchFamily="34" charset="0"/>
              </a:rPr>
              <a:t> is exactly between both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__________</a:t>
            </a:r>
            <a:r>
              <a:rPr lang="en-GB" sz="2800" dirty="0" smtClean="0">
                <a:latin typeface="Century Gothic" panose="020B0502020202020204" pitchFamily="34" charset="0"/>
              </a:rPr>
              <a:t> of </a:t>
            </a:r>
            <a:r>
              <a:rPr lang="en-GB" sz="2800" b="1" dirty="0" smtClean="0">
                <a:latin typeface="Century Gothic" panose="020B0502020202020204" pitchFamily="34" charset="0"/>
              </a:rPr>
              <a:t>10</a:t>
            </a:r>
            <a:r>
              <a:rPr lang="en-GB" sz="2800" dirty="0" smtClean="0">
                <a:latin typeface="Century Gothic" panose="020B0502020202020204" pitchFamily="34" charset="0"/>
              </a:rPr>
              <a:t>, any number ending in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dirty="0" smtClean="0">
                <a:latin typeface="Century Gothic" panose="020B0502020202020204" pitchFamily="34" charset="0"/>
              </a:rPr>
              <a:t> is always rounded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dirty="0" smtClean="0">
                <a:latin typeface="Century Gothic" panose="020B0502020202020204" pitchFamily="34" charset="0"/>
              </a:rPr>
              <a:t> to the next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__________</a:t>
            </a:r>
            <a:r>
              <a:rPr lang="en-GB" sz="2800" dirty="0" smtClean="0">
                <a:latin typeface="Century Gothic" panose="020B0502020202020204" pitchFamily="34" charset="0"/>
              </a:rPr>
              <a:t> of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17648" y="527137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42068" y="5277324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33096" y="527732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403568" y="2622217"/>
            <a:ext cx="7315200" cy="13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84173" y="2622217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859487" y="2622217"/>
            <a:ext cx="0" cy="195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33303" y="2622217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39650" y="2650274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3</a:t>
            </a:r>
            <a:r>
              <a:rPr lang="en-GB" sz="2800" b="1" dirty="0" smtClean="0">
                <a:latin typeface="Century Gothic" panose="020B0502020202020204" pitchFamily="34" charset="0"/>
              </a:rPr>
              <a:t>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6161" y="2801291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22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38103" y="2814122"/>
            <a:ext cx="836023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28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920144" y="2645835"/>
            <a:ext cx="0" cy="19594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02132" y="2837972"/>
            <a:ext cx="836023" cy="523220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25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1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1" grpId="2"/>
      <p:bldP spid="22" grpId="0"/>
      <p:bldP spid="22" grpId="1"/>
      <p:bldP spid="22" grpId="2"/>
      <p:bldP spid="25" grpId="0"/>
      <p:bldP spid="25" grpId="1"/>
      <p:bldP spid="25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-6529" y="1246429"/>
            <a:ext cx="121919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With your new learning, how would you round </a:t>
            </a:r>
            <a:r>
              <a:rPr lang="en-GB" sz="2800" b="1" dirty="0">
                <a:latin typeface="Century Gothic" panose="020B0502020202020204" pitchFamily="34" charset="0"/>
              </a:rPr>
              <a:t>1</a:t>
            </a:r>
            <a:r>
              <a:rPr lang="en-GB" sz="2800" b="1" dirty="0" smtClean="0">
                <a:latin typeface="Century Gothic" panose="020B0502020202020204" pitchFamily="34" charset="0"/>
              </a:rPr>
              <a:t>41</a:t>
            </a:r>
            <a:r>
              <a:rPr lang="en-GB" sz="2800" dirty="0" smtClean="0">
                <a:latin typeface="Century Gothic" panose="020B0502020202020204" pitchFamily="34" charset="0"/>
              </a:rPr>
              <a:t> to the nearest </a:t>
            </a:r>
            <a:r>
              <a:rPr lang="en-GB" sz="2800" b="1" dirty="0" smtClean="0">
                <a:latin typeface="Century Gothic" panose="020B0502020202020204" pitchFamily="34" charset="0"/>
              </a:rPr>
              <a:t>100</a:t>
            </a:r>
            <a:r>
              <a:rPr lang="en-GB" sz="28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about </a:t>
            </a:r>
            <a:r>
              <a:rPr lang="en-GB" sz="2800" b="1" dirty="0">
                <a:latin typeface="Century Gothic" panose="020B0502020202020204" pitchFamily="34" charset="0"/>
              </a:rPr>
              <a:t>2</a:t>
            </a:r>
            <a:r>
              <a:rPr lang="en-GB" sz="2800" b="1" dirty="0" smtClean="0">
                <a:latin typeface="Century Gothic" panose="020B0502020202020204" pitchFamily="34" charset="0"/>
              </a:rPr>
              <a:t>67</a:t>
            </a:r>
            <a:r>
              <a:rPr lang="en-GB" sz="28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7565" y="3039212"/>
            <a:ext cx="5133703" cy="2108299"/>
          </a:xfrm>
          <a:prstGeom prst="cloudCallout">
            <a:avLst>
              <a:gd name="adj1" fmla="val -51127"/>
              <a:gd name="adj2" fmla="val 6740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Think.. which digit do you need to consider first?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546</Words>
  <Application>Microsoft Office PowerPoint</Application>
  <PresentationFormat>Custom</PresentationFormat>
  <Paragraphs>304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DEEPENING UNDERSTANDING LTD</dc:creator>
  <cp:lastModifiedBy>Teacher</cp:lastModifiedBy>
  <cp:revision>105</cp:revision>
  <dcterms:created xsi:type="dcterms:W3CDTF">2018-03-29T14:43:08Z</dcterms:created>
  <dcterms:modified xsi:type="dcterms:W3CDTF">2020-03-26T09:38:04Z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