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86037B2-C853-4A4A-8ED8-43B94052A7FB}" type="datetimeFigureOut">
              <a:rPr lang="en-US"/>
              <a:pPr>
                <a:defRPr/>
              </a:pPr>
              <a:t>6/17/2020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A3FFBB-21C3-B84D-A6EB-3D78930DA268}" type="slidenum">
              <a:rPr lang="en-US"/>
              <a:pPr>
                <a:defRPr/>
              </a:pPr>
              <a:t>‹#›</a:t>
            </a:fld>
            <a:endParaRPr lang="en-US"/>
          </a:p>
        </p:txBody>
      </p:sp>
    </p:spTree>
    <p:extLst>
      <p:ext uri="{BB962C8B-B14F-4D97-AF65-F5344CB8AC3E}">
        <p14:creationId xmlns:p14="http://schemas.microsoft.com/office/powerpoint/2010/main" val="326517918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0D1267-2D8B-C843-B9B1-FE95DD030440}" type="datetimeFigureOut">
              <a:rPr lang="en-US"/>
              <a:pPr>
                <a:defRPr/>
              </a:pPr>
              <a:t>6/17/2020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858DA9-42B7-CF42-9C89-7A5B619515CE}" type="slidenum">
              <a:rPr lang="en-US"/>
              <a:pPr>
                <a:defRPr/>
              </a:pPr>
              <a:t>‹#›</a:t>
            </a:fld>
            <a:endParaRPr lang="en-US"/>
          </a:p>
        </p:txBody>
      </p:sp>
    </p:spTree>
    <p:extLst>
      <p:ext uri="{BB962C8B-B14F-4D97-AF65-F5344CB8AC3E}">
        <p14:creationId xmlns:p14="http://schemas.microsoft.com/office/powerpoint/2010/main" val="399100439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6546DB-60EB-C64E-8BA1-E7BF7F37409B}" type="datetimeFigureOut">
              <a:rPr lang="en-US"/>
              <a:pPr>
                <a:defRPr/>
              </a:pPr>
              <a:t>6/17/2020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50358F-E4E2-F24E-8E83-B3678AB1709F}" type="slidenum">
              <a:rPr lang="en-US"/>
              <a:pPr>
                <a:defRPr/>
              </a:pPr>
              <a:t>‹#›</a:t>
            </a:fld>
            <a:endParaRPr lang="en-US"/>
          </a:p>
        </p:txBody>
      </p:sp>
    </p:spTree>
    <p:extLst>
      <p:ext uri="{BB962C8B-B14F-4D97-AF65-F5344CB8AC3E}">
        <p14:creationId xmlns:p14="http://schemas.microsoft.com/office/powerpoint/2010/main" val="112958875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E83EEA-4038-0047-83D0-583BD813CE38}" type="datetimeFigureOut">
              <a:rPr lang="en-US"/>
              <a:pPr>
                <a:defRPr/>
              </a:pPr>
              <a:t>6/17/2020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B9A0C8-3D82-B242-9850-16F485D0069F}" type="slidenum">
              <a:rPr lang="en-US"/>
              <a:pPr>
                <a:defRPr/>
              </a:pPr>
              <a:t>‹#›</a:t>
            </a:fld>
            <a:endParaRPr lang="en-US"/>
          </a:p>
        </p:txBody>
      </p:sp>
    </p:spTree>
    <p:extLst>
      <p:ext uri="{BB962C8B-B14F-4D97-AF65-F5344CB8AC3E}">
        <p14:creationId xmlns:p14="http://schemas.microsoft.com/office/powerpoint/2010/main" val="155308084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CC5200-1DE0-C449-BD16-071EEAB05D0A}" type="datetimeFigureOut">
              <a:rPr lang="en-US"/>
              <a:pPr>
                <a:defRPr/>
              </a:pPr>
              <a:t>6/17/2020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D0309B-E33B-8B41-8CEC-39AD1B8A2EA3}" type="slidenum">
              <a:rPr lang="en-US"/>
              <a:pPr>
                <a:defRPr/>
              </a:pPr>
              <a:t>‹#›</a:t>
            </a:fld>
            <a:endParaRPr lang="en-US"/>
          </a:p>
        </p:txBody>
      </p:sp>
    </p:spTree>
    <p:extLst>
      <p:ext uri="{BB962C8B-B14F-4D97-AF65-F5344CB8AC3E}">
        <p14:creationId xmlns:p14="http://schemas.microsoft.com/office/powerpoint/2010/main" val="129727535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D70608C-9962-2644-A1D6-5FB0179B16BC}" type="datetimeFigureOut">
              <a:rPr lang="en-US"/>
              <a:pPr>
                <a:defRPr/>
              </a:pPr>
              <a:t>6/17/2020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A4D74C-90BA-1E40-A8F1-D1DF1D242253}" type="slidenum">
              <a:rPr lang="en-US"/>
              <a:pPr>
                <a:defRPr/>
              </a:pPr>
              <a:t>‹#›</a:t>
            </a:fld>
            <a:endParaRPr lang="en-US"/>
          </a:p>
        </p:txBody>
      </p:sp>
    </p:spTree>
    <p:extLst>
      <p:ext uri="{BB962C8B-B14F-4D97-AF65-F5344CB8AC3E}">
        <p14:creationId xmlns:p14="http://schemas.microsoft.com/office/powerpoint/2010/main" val="348116291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7F5B6BD-642E-B341-8167-6AB65ADEE003}" type="datetimeFigureOut">
              <a:rPr lang="en-US"/>
              <a:pPr>
                <a:defRPr/>
              </a:pPr>
              <a:t>6/17/2020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A6DD58-0249-C042-87B1-833AF414B0AA}" type="slidenum">
              <a:rPr lang="en-US"/>
              <a:pPr>
                <a:defRPr/>
              </a:pPr>
              <a:t>‹#›</a:t>
            </a:fld>
            <a:endParaRPr lang="en-US"/>
          </a:p>
        </p:txBody>
      </p:sp>
    </p:spTree>
    <p:extLst>
      <p:ext uri="{BB962C8B-B14F-4D97-AF65-F5344CB8AC3E}">
        <p14:creationId xmlns:p14="http://schemas.microsoft.com/office/powerpoint/2010/main" val="291646630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5F4D8AF-2024-6F40-ACAE-9DCAAD06F6AC}" type="datetimeFigureOut">
              <a:rPr lang="en-US"/>
              <a:pPr>
                <a:defRPr/>
              </a:pPr>
              <a:t>6/17/2020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4B93819-841D-0E42-B0DB-3B9B4809EE97}" type="slidenum">
              <a:rPr lang="en-US"/>
              <a:pPr>
                <a:defRPr/>
              </a:pPr>
              <a:t>‹#›</a:t>
            </a:fld>
            <a:endParaRPr lang="en-US"/>
          </a:p>
        </p:txBody>
      </p:sp>
    </p:spTree>
    <p:extLst>
      <p:ext uri="{BB962C8B-B14F-4D97-AF65-F5344CB8AC3E}">
        <p14:creationId xmlns:p14="http://schemas.microsoft.com/office/powerpoint/2010/main" val="228331487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C8A75D-62F6-4D45-B8E9-613EC41D9D38}" type="datetimeFigureOut">
              <a:rPr lang="en-US"/>
              <a:pPr>
                <a:defRPr/>
              </a:pPr>
              <a:t>6/17/2020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A048847-B570-5646-BFA2-B087D9CD2DC8}" type="slidenum">
              <a:rPr lang="en-US"/>
              <a:pPr>
                <a:defRPr/>
              </a:pPr>
              <a:t>‹#›</a:t>
            </a:fld>
            <a:endParaRPr lang="en-US"/>
          </a:p>
        </p:txBody>
      </p:sp>
    </p:spTree>
    <p:extLst>
      <p:ext uri="{BB962C8B-B14F-4D97-AF65-F5344CB8AC3E}">
        <p14:creationId xmlns:p14="http://schemas.microsoft.com/office/powerpoint/2010/main" val="34357077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A1EDD1-7EAC-AF4C-830D-5D361FA3FA48}" type="datetimeFigureOut">
              <a:rPr lang="en-US"/>
              <a:pPr>
                <a:defRPr/>
              </a:pPr>
              <a:t>6/17/2020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C14431-2611-2D40-B440-9986595BC3B3}" type="slidenum">
              <a:rPr lang="en-US"/>
              <a:pPr>
                <a:defRPr/>
              </a:pPr>
              <a:t>‹#›</a:t>
            </a:fld>
            <a:endParaRPr lang="en-US"/>
          </a:p>
        </p:txBody>
      </p:sp>
    </p:spTree>
    <p:extLst>
      <p:ext uri="{BB962C8B-B14F-4D97-AF65-F5344CB8AC3E}">
        <p14:creationId xmlns:p14="http://schemas.microsoft.com/office/powerpoint/2010/main" val="372511510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9ACDF1-FED8-484D-B944-5210FB0BBFBC}" type="datetimeFigureOut">
              <a:rPr lang="en-US"/>
              <a:pPr>
                <a:defRPr/>
              </a:pPr>
              <a:t>6/17/2020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279233-3CBB-814F-9171-6BAE6A39C485}" type="slidenum">
              <a:rPr lang="en-US"/>
              <a:pPr>
                <a:defRPr/>
              </a:pPr>
              <a:t>‹#›</a:t>
            </a:fld>
            <a:endParaRPr lang="en-US"/>
          </a:p>
        </p:txBody>
      </p:sp>
    </p:spTree>
    <p:extLst>
      <p:ext uri="{BB962C8B-B14F-4D97-AF65-F5344CB8AC3E}">
        <p14:creationId xmlns:p14="http://schemas.microsoft.com/office/powerpoint/2010/main" val="17399001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3A6462D5-B17C-DB47-9FB1-6A1F3D5B6558}" type="datetimeFigureOut">
              <a:rPr lang="en-US"/>
              <a:pPr>
                <a:defRPr/>
              </a:pPr>
              <a:t>6/17/2020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80999C4-24E4-8F4B-8B4D-6C893B26ED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entury Gothic"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entury Gothic"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entury Gothic"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entury Gothic"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entury Gothic"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entury Gothic"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entury Gothic"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
          <p:cNvPicPr>
            <a:picLocks noChangeAspect="1"/>
          </p:cNvPicPr>
          <p:nvPr/>
        </p:nvPicPr>
        <p:blipFill>
          <a:blip r:embed="rId2">
            <a:extLst>
              <a:ext uri="{28A0092B-C50C-407E-A947-70E740481C1C}">
                <a14:useLocalDpi xmlns:a14="http://schemas.microsoft.com/office/drawing/2010/main" val="0"/>
              </a:ext>
            </a:extLst>
          </a:blip>
          <a:srcRect l="15125" t="13847" r="15175" b="14011"/>
          <a:stretch>
            <a:fillRect/>
          </a:stretch>
        </p:blipFill>
        <p:spPr bwMode="auto">
          <a:xfrm>
            <a:off x="153988" y="88900"/>
            <a:ext cx="6053137"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5"/>
          <p:cNvPicPr>
            <a:picLocks noChangeAspect="1"/>
          </p:cNvPicPr>
          <p:nvPr/>
        </p:nvPicPr>
        <p:blipFill>
          <a:blip r:embed="rId2">
            <a:extLst>
              <a:ext uri="{28A0092B-C50C-407E-A947-70E740481C1C}">
                <a14:useLocalDpi xmlns:a14="http://schemas.microsoft.com/office/drawing/2010/main" val="0"/>
              </a:ext>
            </a:extLst>
          </a:blip>
          <a:srcRect l="15125" t="14493" r="15175" b="14011"/>
          <a:stretch>
            <a:fillRect/>
          </a:stretch>
        </p:blipFill>
        <p:spPr bwMode="auto">
          <a:xfrm>
            <a:off x="2894013" y="88900"/>
            <a:ext cx="6105525"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a:spLocks noGrp="1"/>
          </p:cNvSpPr>
          <p:nvPr>
            <p:ph type="ctrTitle"/>
          </p:nvPr>
        </p:nvSpPr>
        <p:spPr>
          <a:xfrm>
            <a:off x="685800" y="2130425"/>
            <a:ext cx="7772400" cy="1470025"/>
          </a:xfrm>
          <a:gradFill rotWithShape="1">
            <a:gsLst>
              <a:gs pos="0">
                <a:schemeClr val="bg2">
                  <a:alpha val="94000"/>
                </a:schemeClr>
              </a:gs>
              <a:gs pos="100000">
                <a:schemeClr val="bg2">
                  <a:gamma/>
                  <a:tint val="50980"/>
                  <a:invGamma/>
                  <a:alpha val="87000"/>
                </a:schemeClr>
              </a:gs>
            </a:gsLst>
            <a:lin ang="5400000" scaled="1"/>
          </a:gradFill>
        </p:spPr>
        <p:txBody>
          <a:bodyPr/>
          <a:lstStyle/>
          <a:p>
            <a:pPr eaLnBrk="1" hangingPunct="1">
              <a:defRPr/>
            </a:pPr>
            <a:r>
              <a:rPr lang="en-US">
                <a:effectLst>
                  <a:outerShdw blurRad="38100" dist="38100" dir="2700000" algn="tl">
                    <a:srgbClr val="FFFFFF"/>
                  </a:outerShdw>
                </a:effectLst>
                <a:latin typeface="Century Gothic" charset="0"/>
              </a:rPr>
              <a:t>Learning from Scripture</a:t>
            </a:r>
          </a:p>
        </p:txBody>
      </p:sp>
      <p:sp>
        <p:nvSpPr>
          <p:cNvPr id="2052" name="Subtitle 2"/>
          <p:cNvSpPr>
            <a:spLocks noGrp="1"/>
          </p:cNvSpPr>
          <p:nvPr>
            <p:ph type="subTitle" idx="1"/>
          </p:nvPr>
        </p:nvSpPr>
        <p:spPr>
          <a:xfrm>
            <a:off x="2763838" y="3886200"/>
            <a:ext cx="3616325" cy="630238"/>
          </a:xfrm>
          <a:gradFill rotWithShape="1">
            <a:gsLst>
              <a:gs pos="0">
                <a:schemeClr val="bg2">
                  <a:alpha val="89999"/>
                </a:schemeClr>
              </a:gs>
              <a:gs pos="100000">
                <a:schemeClr val="bg2">
                  <a:gamma/>
                  <a:tint val="47451"/>
                  <a:invGamma/>
                  <a:alpha val="84000"/>
                </a:schemeClr>
              </a:gs>
            </a:gsLst>
            <a:lin ang="5400000" scaled="1"/>
          </a:gradFill>
        </p:spPr>
        <p:txBody>
          <a:bodyPr/>
          <a:lstStyle/>
          <a:p>
            <a:pPr eaLnBrk="1" hangingPunct="1">
              <a:defRPr/>
            </a:pPr>
            <a:r>
              <a:rPr lang="en-US">
                <a:solidFill>
                  <a:schemeClr val="tx1"/>
                </a:solidFill>
                <a:latin typeface="Century Gothic" charset="0"/>
              </a:rPr>
              <a:t>Hinduism</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1"/>
          <p:cNvSpPr>
            <a:spLocks noChangeArrowheads="1"/>
          </p:cNvSpPr>
          <p:nvPr/>
        </p:nvSpPr>
        <p:spPr bwMode="auto">
          <a:xfrm>
            <a:off x="3313113" y="4432300"/>
            <a:ext cx="5588000" cy="2227263"/>
          </a:xfrm>
          <a:prstGeom prst="rect">
            <a:avLst/>
          </a:prstGeom>
          <a:gradFill rotWithShape="1">
            <a:gsLst>
              <a:gs pos="0">
                <a:schemeClr val="bg2">
                  <a:alpha val="92000"/>
                </a:schemeClr>
              </a:gs>
              <a:gs pos="100000">
                <a:schemeClr val="bg2">
                  <a:gamma/>
                  <a:tint val="92157"/>
                  <a:invGamma/>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800"/>
              <a:t>Once there were two sages (wise men) who lived in a forest. They spent most of their time worshipping Vayu, the wind god.</a:t>
            </a:r>
            <a:r>
              <a:rPr lang="en-US" sz="2400"/>
              <a:t> </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Empty Bowl.jpg"/>
          <p:cNvPicPr>
            <a:picLocks noChangeAspect="1"/>
          </p:cNvPicPr>
          <p:nvPr/>
        </p:nvPicPr>
        <p:blipFill>
          <a:blip r:embed="rId2">
            <a:extLst>
              <a:ext uri="{28A0092B-C50C-407E-A947-70E740481C1C}">
                <a14:useLocalDpi xmlns:a14="http://schemas.microsoft.com/office/drawing/2010/main" val="0"/>
              </a:ext>
            </a:extLst>
          </a:blip>
          <a:srcRect l="5664" r="6848" b="1614"/>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1"/>
          <p:cNvSpPr>
            <a:spLocks noChangeArrowheads="1"/>
          </p:cNvSpPr>
          <p:nvPr/>
        </p:nvSpPr>
        <p:spPr bwMode="auto">
          <a:xfrm>
            <a:off x="1992313" y="2593975"/>
            <a:ext cx="5349875" cy="2654300"/>
          </a:xfrm>
          <a:prstGeom prst="rect">
            <a:avLst/>
          </a:prstGeom>
          <a:solidFill>
            <a:srgbClr val="FFFFFF">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One afternoon, as they were beginning their meal, a young holy man who was a beggar arrived, holding his begging bowl. He asked for some food.</a:t>
            </a:r>
            <a:r>
              <a:rPr lang="en-GB" sz="2800"/>
              <a:t> </a:t>
            </a:r>
            <a:endParaRPr lang="en-US" sz="280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ChangeAspect="1"/>
          </p:cNvPicPr>
          <p:nvPr/>
        </p:nvPicPr>
        <p:blipFill>
          <a:blip r:embed="rId2">
            <a:extLst>
              <a:ext uri="{28A0092B-C50C-407E-A947-70E740481C1C}">
                <a14:useLocalDpi xmlns:a14="http://schemas.microsoft.com/office/drawing/2010/main" val="0"/>
              </a:ext>
            </a:extLst>
          </a:blip>
          <a:srcRect l="7008" r="3821" b="2560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1"/>
          <p:cNvSpPr>
            <a:spLocks noChangeArrowheads="1"/>
          </p:cNvSpPr>
          <p:nvPr/>
        </p:nvSpPr>
        <p:spPr bwMode="auto">
          <a:xfrm>
            <a:off x="225425" y="206375"/>
            <a:ext cx="4572000" cy="2709863"/>
          </a:xfrm>
          <a:prstGeom prst="rect">
            <a:avLst/>
          </a:prstGeom>
          <a:solidFill>
            <a:srgbClr val="FFFFFF">
              <a:alpha val="5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‘No’ replied the sages, ‘we can’t spare any.’</a:t>
            </a:r>
            <a:endParaRPr lang="en-GB" altLang="ja-JP" sz="2400"/>
          </a:p>
          <a:p>
            <a:r>
              <a:rPr lang="en-US" sz="2400"/>
              <a:t>The beggar asked them which god they worshipped. The sages told him Vayu, the wind god, known as the </a:t>
            </a:r>
            <a:r>
              <a:rPr lang="en-US" sz="2800" i="1"/>
              <a:t>Prana</a:t>
            </a:r>
            <a:r>
              <a:rPr lang="en-US" sz="2800"/>
              <a:t>,</a:t>
            </a:r>
            <a:r>
              <a:rPr lang="en-US" sz="2400"/>
              <a:t> breath of life.</a:t>
            </a:r>
            <a:endParaRPr lang="en-GB" sz="2400"/>
          </a:p>
        </p:txBody>
      </p:sp>
      <p:pic>
        <p:nvPicPr>
          <p:cNvPr id="1638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7425" y="0"/>
            <a:ext cx="4346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1"/>
          <p:cNvSpPr>
            <a:spLocks noChangeArrowheads="1"/>
          </p:cNvSpPr>
          <p:nvPr/>
        </p:nvSpPr>
        <p:spPr bwMode="auto">
          <a:xfrm>
            <a:off x="971550" y="287338"/>
            <a:ext cx="7288213" cy="822325"/>
          </a:xfrm>
          <a:prstGeom prst="rect">
            <a:avLst/>
          </a:prstGeom>
          <a:gradFill rotWithShape="1">
            <a:gsLst>
              <a:gs pos="0">
                <a:schemeClr val="bg2">
                  <a:alpha val="71001"/>
                </a:schemeClr>
              </a:gs>
              <a:gs pos="100000">
                <a:schemeClr val="bg2">
                  <a:gamma/>
                  <a:tint val="41176"/>
                  <a:invGamma/>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a:t>“Ah! Then you must know that “</a:t>
            </a:r>
            <a:r>
              <a:rPr lang="en-US" altLang="ja-JP" sz="2400"/>
              <a:t>Prana, fills the whole universe</a:t>
            </a:r>
            <a:r>
              <a:rPr lang="en-US" sz="2400"/>
              <a:t>”</a:t>
            </a:r>
            <a:r>
              <a:rPr lang="en-US" altLang="ja-JP" sz="2400"/>
              <a:t> said the young beggar.</a:t>
            </a:r>
            <a:endParaRPr lang="en-GB" sz="2400"/>
          </a:p>
        </p:txBody>
      </p:sp>
      <p:sp>
        <p:nvSpPr>
          <p:cNvPr id="6147" name="Rectangle 3"/>
          <p:cNvSpPr>
            <a:spLocks noChangeArrowheads="1"/>
          </p:cNvSpPr>
          <p:nvPr/>
        </p:nvSpPr>
        <p:spPr bwMode="auto">
          <a:xfrm>
            <a:off x="971550" y="4887913"/>
            <a:ext cx="7288213" cy="1552575"/>
          </a:xfrm>
          <a:prstGeom prst="rect">
            <a:avLst/>
          </a:prstGeom>
          <a:gradFill rotWithShape="1">
            <a:gsLst>
              <a:gs pos="0">
                <a:schemeClr val="bg2">
                  <a:alpha val="67000"/>
                </a:schemeClr>
              </a:gs>
              <a:gs pos="100000">
                <a:schemeClr val="bg2">
                  <a:gamma/>
                  <a:tint val="79216"/>
                  <a:invGamma/>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a:t>The sages were getting impatient, “Yes, yes, we know all that, young man.”</a:t>
            </a:r>
            <a:endParaRPr lang="en-GB" altLang="ja-JP" sz="2400"/>
          </a:p>
          <a:p>
            <a:pPr>
              <a:defRPr/>
            </a:pPr>
            <a:r>
              <a:rPr lang="en-US" sz="2400"/>
              <a:t>The beggar than asked, “Could you tell me to whom did you make this food-offering?”</a:t>
            </a:r>
            <a:endParaRPr lang="en-GB" sz="240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1"/>
          <p:cNvSpPr>
            <a:spLocks noChangeArrowheads="1"/>
          </p:cNvSpPr>
          <p:nvPr/>
        </p:nvSpPr>
        <p:spPr bwMode="auto">
          <a:xfrm>
            <a:off x="750888" y="547688"/>
            <a:ext cx="7189787" cy="2647950"/>
          </a:xfrm>
          <a:prstGeom prst="rect">
            <a:avLst/>
          </a:prstGeom>
          <a:gradFill flip="none" rotWithShape="1">
            <a:gsLst>
              <a:gs pos="0">
                <a:schemeClr val="bg2">
                  <a:alpha val="82000"/>
                </a:schemeClr>
              </a:gs>
              <a:gs pos="100000">
                <a:schemeClr val="bg2">
                  <a:gamma/>
                  <a:tint val="72941"/>
                  <a:invGamma/>
                  <a:alpha val="82000"/>
                </a:schemeClr>
              </a:gs>
            </a:gsLst>
            <a:lin ang="5400000" scaled="1"/>
            <a:tileRect/>
          </a:gradFill>
          <a:ln>
            <a:noFill/>
          </a:ln>
        </p:spPr>
        <p:txBody>
          <a:bodyPr>
            <a:spAutoFit/>
          </a:bodyPr>
          <a:lstStyle/>
          <a:p>
            <a:pPr>
              <a:defRPr/>
            </a:pPr>
            <a:r>
              <a:rPr lang="en-US" sz="2400" dirty="0"/>
              <a:t>“</a:t>
            </a:r>
            <a:r>
              <a:rPr lang="en-US" altLang="ja-JP" sz="2400" dirty="0" err="1"/>
              <a:t>Prana</a:t>
            </a:r>
            <a:r>
              <a:rPr lang="en-US" altLang="ja-JP" sz="2400" dirty="0"/>
              <a:t>, the life, who else?</a:t>
            </a:r>
            <a:r>
              <a:rPr lang="en-US" sz="2400" dirty="0"/>
              <a:t>”</a:t>
            </a:r>
            <a:r>
              <a:rPr lang="en-US" altLang="ja-JP" sz="2400" dirty="0"/>
              <a:t> said the irritated sage. The young monk smiled and retorted, </a:t>
            </a:r>
            <a:r>
              <a:rPr lang="en-US" sz="2400" dirty="0"/>
              <a:t>“</a:t>
            </a:r>
            <a:r>
              <a:rPr lang="en-US" altLang="ja-JP" sz="2400" dirty="0"/>
              <a:t>If life fills the universe, it fills me too. Am I not a part of that universe?</a:t>
            </a:r>
            <a:r>
              <a:rPr lang="en-US" sz="2400" dirty="0"/>
              <a:t>”</a:t>
            </a:r>
            <a:r>
              <a:rPr lang="en-US" altLang="ja-JP" sz="2400" dirty="0"/>
              <a:t> </a:t>
            </a:r>
            <a:r>
              <a:rPr lang="en-US" sz="2400" dirty="0"/>
              <a:t>“</a:t>
            </a:r>
            <a:r>
              <a:rPr lang="en-US" altLang="ja-JP" sz="2400" dirty="0"/>
              <a:t>Yes, that</a:t>
            </a:r>
            <a:r>
              <a:rPr lang="en-US" sz="2400" dirty="0"/>
              <a:t>’</a:t>
            </a:r>
            <a:r>
              <a:rPr lang="en-US" altLang="ja-JP" sz="2400" dirty="0"/>
              <a:t>s right</a:t>
            </a:r>
            <a:r>
              <a:rPr lang="en-US" sz="2400" dirty="0"/>
              <a:t>”</a:t>
            </a:r>
            <a:r>
              <a:rPr lang="en-US" altLang="ja-JP" sz="2400" dirty="0"/>
              <a:t> replied the sage, in a puzzled state of mind. </a:t>
            </a:r>
            <a:r>
              <a:rPr lang="en-US" sz="2400" dirty="0"/>
              <a:t>“</a:t>
            </a:r>
            <a:r>
              <a:rPr lang="en-US" altLang="ja-JP" sz="2400" dirty="0"/>
              <a:t>It is </a:t>
            </a:r>
            <a:r>
              <a:rPr lang="en-US" altLang="ja-JP" sz="2400" dirty="0" err="1"/>
              <a:t>Prana</a:t>
            </a:r>
            <a:r>
              <a:rPr lang="en-US" altLang="ja-JP" sz="2400" dirty="0"/>
              <a:t>, or life, that is in me too,</a:t>
            </a:r>
            <a:r>
              <a:rPr lang="en-US" sz="2400" dirty="0"/>
              <a:t>”</a:t>
            </a:r>
            <a:r>
              <a:rPr lang="en-US" altLang="ja-JP" sz="2400" dirty="0"/>
              <a:t> appealed the beggar. </a:t>
            </a:r>
            <a:endParaRPr lang="en-US" sz="2400" dirty="0"/>
          </a:p>
        </p:txBody>
      </p:sp>
      <p:pic>
        <p:nvPicPr>
          <p:cNvPr id="18435" name="Picture 2"/>
          <p:cNvPicPr>
            <a:picLocks noChangeAspect="1"/>
          </p:cNvPicPr>
          <p:nvPr/>
        </p:nvPicPr>
        <p:blipFill>
          <a:blip r:embed="rId3">
            <a:alphaModFix amt="64000"/>
            <a:extLst>
              <a:ext uri="{28A0092B-C50C-407E-A947-70E740481C1C}">
                <a14:useLocalDpi xmlns:a14="http://schemas.microsoft.com/office/drawing/2010/main" val="0"/>
              </a:ext>
            </a:extLst>
          </a:blip>
          <a:srcRect t="26215"/>
          <a:stretch>
            <a:fillRect/>
          </a:stretch>
        </p:blipFill>
        <p:spPr bwMode="auto">
          <a:xfrm>
            <a:off x="2266950" y="3470275"/>
            <a:ext cx="4591050" cy="3387725"/>
          </a:xfrm>
          <a:prstGeom prst="rect">
            <a:avLst/>
          </a:prstGeom>
          <a:noFill/>
          <a:ln>
            <a:noFill/>
          </a:ln>
          <a:extLst>
            <a:ext uri="{909E8E84-426E-40DD-AFC4-6F175D3DCCD1}">
              <a14:hiddenFill xmlns:a14="http://schemas.microsoft.com/office/drawing/2010/main">
                <a:solidFill>
                  <a:srgbClr val="FFFFFF">
                    <a:alpha val="63921"/>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p:cNvPicPr>
          <p:nvPr/>
        </p:nvPicPr>
        <p:blipFill>
          <a:blip r:embed="rId2">
            <a:extLst>
              <a:ext uri="{28A0092B-C50C-407E-A947-70E740481C1C}">
                <a14:useLocalDpi xmlns:a14="http://schemas.microsoft.com/office/drawing/2010/main" val="0"/>
              </a:ext>
            </a:extLst>
          </a:blip>
          <a:srcRect l="11835" t="49435" r="5872" b="7246"/>
          <a:stretch>
            <a:fillRect/>
          </a:stretch>
        </p:blipFill>
        <p:spPr bwMode="auto">
          <a:xfrm>
            <a:off x="0" y="2374900"/>
            <a:ext cx="91440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p:cNvPicPr>
            <a:picLocks noChangeAspect="1"/>
          </p:cNvPicPr>
          <p:nvPr/>
        </p:nvPicPr>
        <p:blipFill>
          <a:blip r:embed="rId2">
            <a:extLst>
              <a:ext uri="{28A0092B-C50C-407E-A947-70E740481C1C}">
                <a14:useLocalDpi xmlns:a14="http://schemas.microsoft.com/office/drawing/2010/main" val="0"/>
              </a:ext>
            </a:extLst>
          </a:blip>
          <a:srcRect l="10744" t="4509" r="6088" b="60153"/>
          <a:stretch>
            <a:fillRect/>
          </a:stretch>
        </p:blipFill>
        <p:spPr bwMode="auto">
          <a:xfrm>
            <a:off x="0" y="0"/>
            <a:ext cx="9151938"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
          <p:cNvSpPr>
            <a:spLocks noChangeArrowheads="1"/>
          </p:cNvSpPr>
          <p:nvPr/>
        </p:nvSpPr>
        <p:spPr bwMode="auto">
          <a:xfrm>
            <a:off x="1446213" y="1557338"/>
            <a:ext cx="5908675" cy="3540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The sages realised he was speaking the truth and that just reading the scriptures does not make them holy but putting into practice what is read. Ashamed at their ignorance, the sages gladly shared their food with the young beggar.</a:t>
            </a:r>
            <a:r>
              <a:rPr lang="en-GB" sz="2400"/>
              <a:t> </a:t>
            </a:r>
            <a:endParaRPr lang="en-US" sz="2400"/>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TotalTime>
  <Words>282</Words>
  <Application>Microsoft Office PowerPoint</Application>
  <PresentationFormat>On-screen Show (4:3)</PresentationFormat>
  <Paragraphs>11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Learning from Scripture</vt:lpstr>
      <vt:lpstr>PowerPoint Presentation</vt:lpstr>
      <vt:lpstr>PowerPoint Presentation</vt:lpstr>
      <vt:lpstr>PowerPoint Presentation</vt:lpstr>
      <vt:lpstr>PowerPoint Presentation</vt:lpstr>
      <vt:lpstr>PowerPoint Presentation</vt:lpstr>
      <vt:lpstr>PowerPoint Presentation</vt:lpstr>
    </vt:vector>
  </TitlesOfParts>
  <Company>Matthew James Publishing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Teacher</cp:lastModifiedBy>
  <cp:revision>11</cp:revision>
  <dcterms:created xsi:type="dcterms:W3CDTF">2013-01-08T14:00:59Z</dcterms:created>
  <dcterms:modified xsi:type="dcterms:W3CDTF">2020-06-17T08:55:58Z</dcterms:modified>
</cp:coreProperties>
</file>